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6" r:id="rId3"/>
    <p:sldId id="262" r:id="rId4"/>
    <p:sldId id="263" r:id="rId5"/>
    <p:sldId id="270" r:id="rId6"/>
    <p:sldId id="271" r:id="rId7"/>
    <p:sldId id="258" r:id="rId8"/>
    <p:sldId id="267" r:id="rId9"/>
    <p:sldId id="272" r:id="rId10"/>
    <p:sldId id="273" r:id="rId11"/>
    <p:sldId id="266" r:id="rId12"/>
    <p:sldId id="259" r:id="rId13"/>
    <p:sldId id="260" r:id="rId14"/>
    <p:sldId id="269" r:id="rId15"/>
    <p:sldId id="274" r:id="rId16"/>
    <p:sldId id="261"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00AF2DE-06A7-43DC-AF30-649802BB475C}" type="datetimeFigureOut">
              <a:rPr lang="he-IL" smtClean="0"/>
              <a:t>י"ט/תמוז/תשפ"ד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FBD01D1-5E58-4110-9068-0AE941F6F9D0}" type="slidenum">
              <a:rPr lang="he-IL" smtClean="0"/>
              <a:t>‹#›</a:t>
            </a:fld>
            <a:endParaRPr lang="he-IL"/>
          </a:p>
        </p:txBody>
      </p:sp>
    </p:spTree>
    <p:extLst>
      <p:ext uri="{BB962C8B-B14F-4D97-AF65-F5344CB8AC3E}">
        <p14:creationId xmlns:p14="http://schemas.microsoft.com/office/powerpoint/2010/main" val="87049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F93-1CE6-6BB5-29FA-1B68A270A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2058BF-5161-D0C4-85CD-56183ABAF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2A5D65-633A-DD76-0BEB-8124422714B7}"/>
              </a:ext>
            </a:extLst>
          </p:cNvPr>
          <p:cNvSpPr>
            <a:spLocks noGrp="1"/>
          </p:cNvSpPr>
          <p:nvPr>
            <p:ph type="dt" sz="half" idx="10"/>
          </p:nvPr>
        </p:nvSpPr>
        <p:spPr/>
        <p:txBody>
          <a:bodyPr/>
          <a:lstStyle/>
          <a:p>
            <a:fld id="{3E0C42AF-45CC-470B-A624-4C5638EE04CD}" type="datetime8">
              <a:rPr lang="he-IL" smtClean="0"/>
              <a:t>25 יולי 24</a:t>
            </a:fld>
            <a:endParaRPr lang="he-IL"/>
          </a:p>
        </p:txBody>
      </p:sp>
      <p:sp>
        <p:nvSpPr>
          <p:cNvPr id="5" name="Footer Placeholder 4">
            <a:extLst>
              <a:ext uri="{FF2B5EF4-FFF2-40B4-BE49-F238E27FC236}">
                <a16:creationId xmlns:a16="http://schemas.microsoft.com/office/drawing/2014/main" id="{5F45F05D-C334-D97A-3E2B-4268AB20591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9E97C13-95BE-6B8E-A8E3-BC194808DDD1}"/>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376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27E3-A32E-09C0-AA79-38B3D89A059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7325D99-CF54-3E4A-488E-4C7FC2CDE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36F4D31-48BA-0142-32B6-9F0F5C2892B6}"/>
              </a:ext>
            </a:extLst>
          </p:cNvPr>
          <p:cNvSpPr>
            <a:spLocks noGrp="1"/>
          </p:cNvSpPr>
          <p:nvPr>
            <p:ph type="dt" sz="half" idx="10"/>
          </p:nvPr>
        </p:nvSpPr>
        <p:spPr/>
        <p:txBody>
          <a:bodyPr/>
          <a:lstStyle/>
          <a:p>
            <a:fld id="{A35EDD3C-778C-4E17-B757-FF17DCAFFF2A}" type="datetime8">
              <a:rPr lang="he-IL" smtClean="0"/>
              <a:t>25 יולי 24</a:t>
            </a:fld>
            <a:endParaRPr lang="he-IL"/>
          </a:p>
        </p:txBody>
      </p:sp>
      <p:sp>
        <p:nvSpPr>
          <p:cNvPr id="5" name="Footer Placeholder 4">
            <a:extLst>
              <a:ext uri="{FF2B5EF4-FFF2-40B4-BE49-F238E27FC236}">
                <a16:creationId xmlns:a16="http://schemas.microsoft.com/office/drawing/2014/main" id="{8FCF5452-C56F-4380-B42D-B928A90892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E1FE23-EB3E-FC28-53A8-FD4041D4B01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86549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EC8FD-2F80-F91B-8ED8-373461E70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2CF1CF5-C792-C379-A2D6-3040EDEE7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A5811C3-441C-0540-9D84-438734CFBC72}"/>
              </a:ext>
            </a:extLst>
          </p:cNvPr>
          <p:cNvSpPr>
            <a:spLocks noGrp="1"/>
          </p:cNvSpPr>
          <p:nvPr>
            <p:ph type="dt" sz="half" idx="10"/>
          </p:nvPr>
        </p:nvSpPr>
        <p:spPr/>
        <p:txBody>
          <a:bodyPr/>
          <a:lstStyle/>
          <a:p>
            <a:fld id="{5683A14C-783C-4708-A3F1-96D09642B64D}" type="datetime8">
              <a:rPr lang="he-IL" smtClean="0"/>
              <a:t>25 יולי 24</a:t>
            </a:fld>
            <a:endParaRPr lang="he-IL"/>
          </a:p>
        </p:txBody>
      </p:sp>
      <p:sp>
        <p:nvSpPr>
          <p:cNvPr id="5" name="Footer Placeholder 4">
            <a:extLst>
              <a:ext uri="{FF2B5EF4-FFF2-40B4-BE49-F238E27FC236}">
                <a16:creationId xmlns:a16="http://schemas.microsoft.com/office/drawing/2014/main" id="{53B22E21-E74A-2BB8-854B-86D7F7D96B9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CAEB8B1-68C7-048D-6575-903D07A2EF3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90253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253E-86CD-BB12-AC7F-1CC47516579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0E27C54-1759-6F5E-1DFF-400339CBF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8567200-4D77-AA14-594B-18D7CB9D309D}"/>
              </a:ext>
            </a:extLst>
          </p:cNvPr>
          <p:cNvSpPr>
            <a:spLocks noGrp="1"/>
          </p:cNvSpPr>
          <p:nvPr>
            <p:ph type="dt" sz="half" idx="10"/>
          </p:nvPr>
        </p:nvSpPr>
        <p:spPr/>
        <p:txBody>
          <a:bodyPr/>
          <a:lstStyle/>
          <a:p>
            <a:fld id="{3AAC85A0-C1C3-4FA2-818F-4C3C92A4BADB}" type="datetime8">
              <a:rPr lang="he-IL" smtClean="0"/>
              <a:t>25 יולי 24</a:t>
            </a:fld>
            <a:endParaRPr lang="he-IL"/>
          </a:p>
        </p:txBody>
      </p:sp>
      <p:sp>
        <p:nvSpPr>
          <p:cNvPr id="5" name="Footer Placeholder 4">
            <a:extLst>
              <a:ext uri="{FF2B5EF4-FFF2-40B4-BE49-F238E27FC236}">
                <a16:creationId xmlns:a16="http://schemas.microsoft.com/office/drawing/2014/main" id="{3376AB4D-4656-7EFF-41C8-F2F22801E4F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82F4F89-0C29-D995-BEF3-13EFBFDD2F0D}"/>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8290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F029-7430-785E-2BAD-1E611B632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91FA596-005E-0622-88E5-CC9F71BFA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0473D-6105-D41D-E0C0-44E8E8861B72}"/>
              </a:ext>
            </a:extLst>
          </p:cNvPr>
          <p:cNvSpPr>
            <a:spLocks noGrp="1"/>
          </p:cNvSpPr>
          <p:nvPr>
            <p:ph type="dt" sz="half" idx="10"/>
          </p:nvPr>
        </p:nvSpPr>
        <p:spPr/>
        <p:txBody>
          <a:bodyPr/>
          <a:lstStyle/>
          <a:p>
            <a:fld id="{49A4162B-3379-4C60-AD08-A260297F9D54}" type="datetime8">
              <a:rPr lang="he-IL" smtClean="0"/>
              <a:t>25 יולי 24</a:t>
            </a:fld>
            <a:endParaRPr lang="he-IL"/>
          </a:p>
        </p:txBody>
      </p:sp>
      <p:sp>
        <p:nvSpPr>
          <p:cNvPr id="5" name="Footer Placeholder 4">
            <a:extLst>
              <a:ext uri="{FF2B5EF4-FFF2-40B4-BE49-F238E27FC236}">
                <a16:creationId xmlns:a16="http://schemas.microsoft.com/office/drawing/2014/main" id="{84F70C2C-3F83-B186-A979-6761B49731F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52F5330-5E33-B2DB-5E76-EB6EF341F4D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46899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4111-1B06-CB07-E20D-CD799867E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2D08F5B-5FBF-7BB3-F48E-445447A4D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A3E7C9B-3915-516C-B685-3C43795EC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632A84F-8483-30CD-549F-81C68B3347BE}"/>
              </a:ext>
            </a:extLst>
          </p:cNvPr>
          <p:cNvSpPr>
            <a:spLocks noGrp="1"/>
          </p:cNvSpPr>
          <p:nvPr>
            <p:ph type="dt" sz="half" idx="10"/>
          </p:nvPr>
        </p:nvSpPr>
        <p:spPr/>
        <p:txBody>
          <a:bodyPr/>
          <a:lstStyle/>
          <a:p>
            <a:fld id="{90597766-56AA-49B6-8236-8B1F0CBE753C}" type="datetime8">
              <a:rPr lang="he-IL" smtClean="0"/>
              <a:t>25 יולי 24</a:t>
            </a:fld>
            <a:endParaRPr lang="he-IL"/>
          </a:p>
        </p:txBody>
      </p:sp>
      <p:sp>
        <p:nvSpPr>
          <p:cNvPr id="6" name="Footer Placeholder 5">
            <a:extLst>
              <a:ext uri="{FF2B5EF4-FFF2-40B4-BE49-F238E27FC236}">
                <a16:creationId xmlns:a16="http://schemas.microsoft.com/office/drawing/2014/main" id="{A57B8EF0-E30B-F29F-A8B7-064F2A3FCE7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442F17C-A4A3-8A13-74DF-EF136DA4BAB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1738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8C63-A6F0-42C0-5848-4243528B87D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117781E-5F5F-36AD-5A89-498ED177A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E4A2AA-374D-B708-87F6-BFFB8D1EB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13C70846-7DBF-0CDC-CEB1-AFFCB1824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44FA7-2E33-79D3-E909-FE4FEFC66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64D4E2E7-FD12-B076-B6AA-6B691A3A2C12}"/>
              </a:ext>
            </a:extLst>
          </p:cNvPr>
          <p:cNvSpPr>
            <a:spLocks noGrp="1"/>
          </p:cNvSpPr>
          <p:nvPr>
            <p:ph type="dt" sz="half" idx="10"/>
          </p:nvPr>
        </p:nvSpPr>
        <p:spPr/>
        <p:txBody>
          <a:bodyPr/>
          <a:lstStyle/>
          <a:p>
            <a:fld id="{759C6BA6-CC7B-42B6-A61B-BFCB9CC12FAB}" type="datetime8">
              <a:rPr lang="he-IL" smtClean="0"/>
              <a:t>25 יולי 24</a:t>
            </a:fld>
            <a:endParaRPr lang="he-IL"/>
          </a:p>
        </p:txBody>
      </p:sp>
      <p:sp>
        <p:nvSpPr>
          <p:cNvPr id="8" name="Footer Placeholder 7">
            <a:extLst>
              <a:ext uri="{FF2B5EF4-FFF2-40B4-BE49-F238E27FC236}">
                <a16:creationId xmlns:a16="http://schemas.microsoft.com/office/drawing/2014/main" id="{1A422264-8454-CA3D-F409-B1D2BE82C63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332C127-55EB-75DD-69F0-EA23CE9E9FB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73232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0AB8-0B63-F90F-169D-EC2C64B99A7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847B91C-73DF-6DAA-3D8D-CA67E201440E}"/>
              </a:ext>
            </a:extLst>
          </p:cNvPr>
          <p:cNvSpPr>
            <a:spLocks noGrp="1"/>
          </p:cNvSpPr>
          <p:nvPr>
            <p:ph type="dt" sz="half" idx="10"/>
          </p:nvPr>
        </p:nvSpPr>
        <p:spPr/>
        <p:txBody>
          <a:bodyPr/>
          <a:lstStyle/>
          <a:p>
            <a:fld id="{3DDF7646-0580-48D8-81E9-2D18577000A7}" type="datetime8">
              <a:rPr lang="he-IL" smtClean="0"/>
              <a:t>25 יולי 24</a:t>
            </a:fld>
            <a:endParaRPr lang="he-IL"/>
          </a:p>
        </p:txBody>
      </p:sp>
      <p:sp>
        <p:nvSpPr>
          <p:cNvPr id="4" name="Footer Placeholder 3">
            <a:extLst>
              <a:ext uri="{FF2B5EF4-FFF2-40B4-BE49-F238E27FC236}">
                <a16:creationId xmlns:a16="http://schemas.microsoft.com/office/drawing/2014/main" id="{0C66716C-BC18-62BD-8212-C7D1566A3A4E}"/>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16FB08-EEC8-57C6-ECE1-C4255E9BF79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53493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5989-AD25-D051-8736-FA0F7009B673}"/>
              </a:ext>
            </a:extLst>
          </p:cNvPr>
          <p:cNvSpPr>
            <a:spLocks noGrp="1"/>
          </p:cNvSpPr>
          <p:nvPr>
            <p:ph type="dt" sz="half" idx="10"/>
          </p:nvPr>
        </p:nvSpPr>
        <p:spPr/>
        <p:txBody>
          <a:bodyPr/>
          <a:lstStyle/>
          <a:p>
            <a:fld id="{3ECB38BF-644E-45A1-9CA5-1898E18EC053}" type="datetime8">
              <a:rPr lang="he-IL" smtClean="0"/>
              <a:t>25 יולי 24</a:t>
            </a:fld>
            <a:endParaRPr lang="he-IL"/>
          </a:p>
        </p:txBody>
      </p:sp>
      <p:sp>
        <p:nvSpPr>
          <p:cNvPr id="3" name="Footer Placeholder 2">
            <a:extLst>
              <a:ext uri="{FF2B5EF4-FFF2-40B4-BE49-F238E27FC236}">
                <a16:creationId xmlns:a16="http://schemas.microsoft.com/office/drawing/2014/main" id="{7FB9E3A6-E8B4-9FB0-758F-8D7009194E7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975EE05-5311-A362-1A96-F51F54471463}"/>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307118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A1D-5174-0000-3F0E-07BC0AC70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4A08F1E-14FE-1457-73EF-289AFB114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7997B93-28CA-16A1-2817-DBD9B1169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779E2-9C52-AC91-0CD5-CE841C3CD71A}"/>
              </a:ext>
            </a:extLst>
          </p:cNvPr>
          <p:cNvSpPr>
            <a:spLocks noGrp="1"/>
          </p:cNvSpPr>
          <p:nvPr>
            <p:ph type="dt" sz="half" idx="10"/>
          </p:nvPr>
        </p:nvSpPr>
        <p:spPr/>
        <p:txBody>
          <a:bodyPr/>
          <a:lstStyle/>
          <a:p>
            <a:fld id="{FFF294C2-F058-4ADF-BDAF-7B1DFCA54D2E}" type="datetime8">
              <a:rPr lang="he-IL" smtClean="0"/>
              <a:t>25 יולי 24</a:t>
            </a:fld>
            <a:endParaRPr lang="he-IL"/>
          </a:p>
        </p:txBody>
      </p:sp>
      <p:sp>
        <p:nvSpPr>
          <p:cNvPr id="6" name="Footer Placeholder 5">
            <a:extLst>
              <a:ext uri="{FF2B5EF4-FFF2-40B4-BE49-F238E27FC236}">
                <a16:creationId xmlns:a16="http://schemas.microsoft.com/office/drawing/2014/main" id="{AE555D53-775E-D21A-95D5-902AC398AE6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D9535D3-59A9-16A5-7887-E24C4878E4D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51076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691D-2CEA-39EB-E85E-650BE5088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37D55CF-E516-696F-0408-3536E3A8E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3D3AA5FE-9F96-09D9-345A-E9C37A2B8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D0343-759A-48BE-EE64-89CCD13427DC}"/>
              </a:ext>
            </a:extLst>
          </p:cNvPr>
          <p:cNvSpPr>
            <a:spLocks noGrp="1"/>
          </p:cNvSpPr>
          <p:nvPr>
            <p:ph type="dt" sz="half" idx="10"/>
          </p:nvPr>
        </p:nvSpPr>
        <p:spPr/>
        <p:txBody>
          <a:bodyPr/>
          <a:lstStyle/>
          <a:p>
            <a:fld id="{F58A8C8E-3FC3-4449-9FA2-50D5E82050E0}" type="datetime8">
              <a:rPr lang="he-IL" smtClean="0"/>
              <a:t>25 יולי 24</a:t>
            </a:fld>
            <a:endParaRPr lang="he-IL"/>
          </a:p>
        </p:txBody>
      </p:sp>
      <p:sp>
        <p:nvSpPr>
          <p:cNvPr id="6" name="Footer Placeholder 5">
            <a:extLst>
              <a:ext uri="{FF2B5EF4-FFF2-40B4-BE49-F238E27FC236}">
                <a16:creationId xmlns:a16="http://schemas.microsoft.com/office/drawing/2014/main" id="{399F8B57-F9D1-FA6A-6BD8-AB9DE8D99BA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30080D-250C-53FB-5C59-78B19277F5F8}"/>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03298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F3396-E99D-4554-CC0D-84D97DE76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ED5021D-D819-8245-FD0F-891EBC101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C0FE599-0133-5FD0-E1CE-D1061C60C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D8C68-4145-4780-A611-1A30D4B0C84B}" type="datetime8">
              <a:rPr lang="he-IL" smtClean="0"/>
              <a:t>25 יולי 24</a:t>
            </a:fld>
            <a:endParaRPr lang="he-IL"/>
          </a:p>
        </p:txBody>
      </p:sp>
      <p:sp>
        <p:nvSpPr>
          <p:cNvPr id="5" name="Footer Placeholder 4">
            <a:extLst>
              <a:ext uri="{FF2B5EF4-FFF2-40B4-BE49-F238E27FC236}">
                <a16:creationId xmlns:a16="http://schemas.microsoft.com/office/drawing/2014/main" id="{B3BF1984-F96E-15A9-0739-C81FB2100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726ABF4D-D565-B0B2-BF40-D30E41D37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E20F8-48AF-4A81-B532-946B36FC399F}" type="slidenum">
              <a:rPr lang="he-IL" smtClean="0"/>
              <a:t>‹#›</a:t>
            </a:fld>
            <a:endParaRPr lang="he-IL"/>
          </a:p>
        </p:txBody>
      </p:sp>
    </p:spTree>
    <p:extLst>
      <p:ext uri="{BB962C8B-B14F-4D97-AF65-F5344CB8AC3E}">
        <p14:creationId xmlns:p14="http://schemas.microsoft.com/office/powerpoint/2010/main" val="4129774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#14</a:t>
            </a:r>
            <a:br>
              <a:rPr lang="en-US" sz="3200" b="1" dirty="0">
                <a:solidFill>
                  <a:srgbClr val="0070C0"/>
                </a:solidFill>
              </a:rPr>
            </a:br>
            <a:r>
              <a:rPr lang="en-US" sz="3200" b="1" dirty="0">
                <a:solidFill>
                  <a:srgbClr val="0070C0"/>
                </a:solidFill>
              </a:rPr>
              <a:t>Synthetic Image Creation (Part 4)</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731557" y="0"/>
            <a:ext cx="460443" cy="365125"/>
          </a:xfrm>
        </p:spPr>
        <p:txBody>
          <a:bodyPr/>
          <a:lstStyle/>
          <a:p>
            <a:fld id="{785E20F8-48AF-4A81-B532-946B36FC399F}" type="slidenum">
              <a:rPr lang="he-IL" sz="1400" smtClean="0"/>
              <a:t>10</a:t>
            </a:fld>
            <a:endParaRPr lang="he-IL" sz="1400"/>
          </a:p>
        </p:txBody>
      </p:sp>
      <p:pic>
        <p:nvPicPr>
          <p:cNvPr id="9" name="Picture 8">
            <a:extLst>
              <a:ext uri="{FF2B5EF4-FFF2-40B4-BE49-F238E27FC236}">
                <a16:creationId xmlns:a16="http://schemas.microsoft.com/office/drawing/2014/main" id="{EFC39388-6AA0-1063-5377-71FDD9C9BCAD}"/>
              </a:ext>
            </a:extLst>
          </p:cNvPr>
          <p:cNvPicPr>
            <a:picLocks noChangeAspect="1"/>
          </p:cNvPicPr>
          <p:nvPr/>
        </p:nvPicPr>
        <p:blipFill rotWithShape="1">
          <a:blip r:embed="rId2"/>
          <a:srcRect r="931"/>
          <a:stretch/>
        </p:blipFill>
        <p:spPr>
          <a:xfrm>
            <a:off x="5119618" y="873136"/>
            <a:ext cx="7072382" cy="1935721"/>
          </a:xfrm>
          <a:prstGeom prst="rect">
            <a:avLst/>
          </a:prstGeom>
        </p:spPr>
      </p:pic>
      <p:pic>
        <p:nvPicPr>
          <p:cNvPr id="3" name="Picture 2">
            <a:extLst>
              <a:ext uri="{FF2B5EF4-FFF2-40B4-BE49-F238E27FC236}">
                <a16:creationId xmlns:a16="http://schemas.microsoft.com/office/drawing/2014/main" id="{3213AC67-B0A0-081D-D7F4-45B2E0168327}"/>
              </a:ext>
            </a:extLst>
          </p:cNvPr>
          <p:cNvPicPr>
            <a:picLocks noChangeAspect="1"/>
          </p:cNvPicPr>
          <p:nvPr/>
        </p:nvPicPr>
        <p:blipFill>
          <a:blip r:embed="rId3"/>
          <a:stretch>
            <a:fillRect/>
          </a:stretch>
        </p:blipFill>
        <p:spPr>
          <a:xfrm>
            <a:off x="2068142" y="4619625"/>
            <a:ext cx="2028825" cy="2238375"/>
          </a:xfrm>
          <a:prstGeom prst="rect">
            <a:avLst/>
          </a:prstGeom>
        </p:spPr>
      </p:pic>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7/7</a:t>
            </a:r>
            <a:endParaRPr lang="he-IL" dirty="0">
              <a:solidFill>
                <a:srgbClr val="FF0000"/>
              </a:solidFill>
            </a:endParaRPr>
          </a:p>
        </p:txBody>
      </p:sp>
      <p:sp>
        <p:nvSpPr>
          <p:cNvPr id="14" name="Rectangle 13">
            <a:extLst>
              <a:ext uri="{FF2B5EF4-FFF2-40B4-BE49-F238E27FC236}">
                <a16:creationId xmlns:a16="http://schemas.microsoft.com/office/drawing/2014/main" id="{B9E207B2-19D3-87E9-303C-6390E0D39039}"/>
              </a:ext>
            </a:extLst>
          </p:cNvPr>
          <p:cNvSpPr/>
          <p:nvPr/>
        </p:nvSpPr>
        <p:spPr>
          <a:xfrm>
            <a:off x="11417540" y="882740"/>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0" y="4968094"/>
            <a:ext cx="4945428" cy="1469436"/>
            <a:chOff x="7895721" y="2598540"/>
            <a:chExt cx="4945428" cy="1469436"/>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10364" y="3973540"/>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07702" y="3146030"/>
              <a:ext cx="419403" cy="86626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37645" y="2598540"/>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7" name="Picture 6">
            <a:extLst>
              <a:ext uri="{FF2B5EF4-FFF2-40B4-BE49-F238E27FC236}">
                <a16:creationId xmlns:a16="http://schemas.microsoft.com/office/drawing/2014/main" id="{FEF1E4A3-0589-C34A-EED0-32079C16ECA6}"/>
              </a:ext>
            </a:extLst>
          </p:cNvPr>
          <p:cNvPicPr>
            <a:picLocks noChangeAspect="1"/>
          </p:cNvPicPr>
          <p:nvPr/>
        </p:nvPicPr>
        <p:blipFill>
          <a:blip r:embed="rId4"/>
          <a:stretch>
            <a:fillRect/>
          </a:stretch>
        </p:blipFill>
        <p:spPr>
          <a:xfrm>
            <a:off x="5229225" y="4350791"/>
            <a:ext cx="6962775" cy="2562225"/>
          </a:xfrm>
          <a:prstGeom prst="rect">
            <a:avLst/>
          </a:prstGeom>
        </p:spPr>
      </p:pic>
      <p:sp>
        <p:nvSpPr>
          <p:cNvPr id="15" name="Rectangle 14">
            <a:extLst>
              <a:ext uri="{FF2B5EF4-FFF2-40B4-BE49-F238E27FC236}">
                <a16:creationId xmlns:a16="http://schemas.microsoft.com/office/drawing/2014/main" id="{5C5B382A-9CE2-E1B9-46CE-33D2B78E2743}"/>
              </a:ext>
            </a:extLst>
          </p:cNvPr>
          <p:cNvSpPr/>
          <p:nvPr/>
        </p:nvSpPr>
        <p:spPr>
          <a:xfrm>
            <a:off x="11008722" y="4350791"/>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pic>
        <p:nvPicPr>
          <p:cNvPr id="12" name="Picture 11">
            <a:extLst>
              <a:ext uri="{FF2B5EF4-FFF2-40B4-BE49-F238E27FC236}">
                <a16:creationId xmlns:a16="http://schemas.microsoft.com/office/drawing/2014/main" id="{73323BD3-3A83-EE79-CCC6-6E8FEFBF2ABE}"/>
              </a:ext>
            </a:extLst>
          </p:cNvPr>
          <p:cNvPicPr>
            <a:picLocks noChangeAspect="1"/>
          </p:cNvPicPr>
          <p:nvPr/>
        </p:nvPicPr>
        <p:blipFill>
          <a:blip r:embed="rId5"/>
          <a:stretch>
            <a:fillRect/>
          </a:stretch>
        </p:blipFill>
        <p:spPr>
          <a:xfrm>
            <a:off x="-1" y="817140"/>
            <a:ext cx="4892811" cy="3657050"/>
          </a:xfrm>
          <a:prstGeom prst="rect">
            <a:avLst/>
          </a:prstGeom>
        </p:spPr>
      </p:pic>
      <p:sp>
        <p:nvSpPr>
          <p:cNvPr id="13" name="Oval 12">
            <a:extLst>
              <a:ext uri="{FF2B5EF4-FFF2-40B4-BE49-F238E27FC236}">
                <a16:creationId xmlns:a16="http://schemas.microsoft.com/office/drawing/2014/main" id="{045A17D4-1CBB-FE18-DECB-C6634B313E0D}"/>
              </a:ext>
            </a:extLst>
          </p:cNvPr>
          <p:cNvSpPr/>
          <p:nvPr/>
        </p:nvSpPr>
        <p:spPr>
          <a:xfrm>
            <a:off x="1020291" y="3485199"/>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TextBox 22">
            <a:extLst>
              <a:ext uri="{FF2B5EF4-FFF2-40B4-BE49-F238E27FC236}">
                <a16:creationId xmlns:a16="http://schemas.microsoft.com/office/drawing/2014/main" id="{E06942C0-3348-29A7-CCDF-3258938EA136}"/>
              </a:ext>
            </a:extLst>
          </p:cNvPr>
          <p:cNvSpPr txBox="1"/>
          <p:nvPr/>
        </p:nvSpPr>
        <p:spPr>
          <a:xfrm>
            <a:off x="4892810" y="2850997"/>
            <a:ext cx="729919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3/7 of this section – we can see the same point but now the rectangular pattern is disrupted due to the gaussian and the congruence with the central gaussian. </a:t>
            </a:r>
          </a:p>
          <a:p>
            <a:r>
              <a:rPr lang="en-US" dirty="0"/>
              <a:t>If the gaussians were not congruence than we would have get the same perfect result as in part 5/7. the result is a mirror of the result in part 6/7.</a:t>
            </a:r>
            <a:endParaRPr lang="he-IL" dirty="0"/>
          </a:p>
        </p:txBody>
      </p:sp>
    </p:spTree>
    <p:extLst>
      <p:ext uri="{BB962C8B-B14F-4D97-AF65-F5344CB8AC3E}">
        <p14:creationId xmlns:p14="http://schemas.microsoft.com/office/powerpoint/2010/main" val="5625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B4E55-A3E0-0357-9889-9B817D52869E}"/>
              </a:ext>
            </a:extLst>
          </p:cNvPr>
          <p:cNvSpPr>
            <a:spLocks noGrp="1"/>
          </p:cNvSpPr>
          <p:nvPr>
            <p:ph type="sldNum" sz="quarter" idx="12"/>
          </p:nvPr>
        </p:nvSpPr>
        <p:spPr>
          <a:xfrm>
            <a:off x="11780196" y="36808"/>
            <a:ext cx="411804" cy="365125"/>
          </a:xfrm>
        </p:spPr>
        <p:txBody>
          <a:bodyPr/>
          <a:lstStyle/>
          <a:p>
            <a:fld id="{785E20F8-48AF-4A81-B532-946B36FC399F}" type="slidenum">
              <a:rPr lang="he-IL" sz="1400" smtClean="0"/>
              <a:t>11</a:t>
            </a:fld>
            <a:endParaRPr lang="he-IL" sz="1400"/>
          </a:p>
        </p:txBody>
      </p:sp>
      <p:sp>
        <p:nvSpPr>
          <p:cNvPr id="5" name="תיבת טקסט 5">
            <a:extLst>
              <a:ext uri="{FF2B5EF4-FFF2-40B4-BE49-F238E27FC236}">
                <a16:creationId xmlns:a16="http://schemas.microsoft.com/office/drawing/2014/main" id="{B3AA69E2-BF26-2AE9-F4E2-E73A11255AAA}"/>
              </a:ext>
            </a:extLst>
          </p:cNvPr>
          <p:cNvSpPr txBox="1"/>
          <p:nvPr/>
        </p:nvSpPr>
        <p:spPr>
          <a:xfrm>
            <a:off x="2153666" y="-11463"/>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endParaRPr lang="he-IL" sz="1400" b="1" u="sng" dirty="0">
              <a:solidFill>
                <a:srgbClr val="FF0000"/>
              </a:solidFill>
            </a:endParaRPr>
          </a:p>
        </p:txBody>
      </p:sp>
      <p:pic>
        <p:nvPicPr>
          <p:cNvPr id="3" name="Picture 2">
            <a:extLst>
              <a:ext uri="{FF2B5EF4-FFF2-40B4-BE49-F238E27FC236}">
                <a16:creationId xmlns:a16="http://schemas.microsoft.com/office/drawing/2014/main" id="{7EAFEB7F-AF88-0428-A101-BF9F1FAC3DD4}"/>
              </a:ext>
            </a:extLst>
          </p:cNvPr>
          <p:cNvPicPr>
            <a:picLocks noChangeAspect="1"/>
          </p:cNvPicPr>
          <p:nvPr/>
        </p:nvPicPr>
        <p:blipFill>
          <a:blip r:embed="rId2"/>
          <a:stretch>
            <a:fillRect/>
          </a:stretch>
        </p:blipFill>
        <p:spPr>
          <a:xfrm>
            <a:off x="0" y="569574"/>
            <a:ext cx="8924925" cy="5991225"/>
          </a:xfrm>
          <a:prstGeom prst="rect">
            <a:avLst/>
          </a:prstGeom>
        </p:spPr>
      </p:pic>
      <p:sp>
        <p:nvSpPr>
          <p:cNvPr id="10" name="TextBox 9">
            <a:extLst>
              <a:ext uri="{FF2B5EF4-FFF2-40B4-BE49-F238E27FC236}">
                <a16:creationId xmlns:a16="http://schemas.microsoft.com/office/drawing/2014/main" id="{7A5D39E0-C63E-A892-9CCF-19D9D326F3DC}"/>
              </a:ext>
            </a:extLst>
          </p:cNvPr>
          <p:cNvSpPr txBox="1"/>
          <p:nvPr/>
        </p:nvSpPr>
        <p:spPr>
          <a:xfrm>
            <a:off x="5537471" y="1328423"/>
            <a:ext cx="563961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alfa is the angle used in the spiral equation.</a:t>
            </a:r>
          </a:p>
          <a:p>
            <a:r>
              <a:rPr lang="en-US" dirty="0"/>
              <a:t>rad is the radius of the spiral.</a:t>
            </a:r>
          </a:p>
          <a:p>
            <a:r>
              <a:rPr lang="en-US" dirty="0"/>
              <a:t>centerX and centerY represent the center of the image.</a:t>
            </a:r>
            <a:endParaRPr lang="he-IL" dirty="0"/>
          </a:p>
        </p:txBody>
      </p:sp>
      <p:sp>
        <p:nvSpPr>
          <p:cNvPr id="12" name="Right Brace 11">
            <a:extLst>
              <a:ext uri="{FF2B5EF4-FFF2-40B4-BE49-F238E27FC236}">
                <a16:creationId xmlns:a16="http://schemas.microsoft.com/office/drawing/2014/main" id="{E661D7E4-1F53-8037-7CF8-E6F5B7931395}"/>
              </a:ext>
            </a:extLst>
          </p:cNvPr>
          <p:cNvSpPr/>
          <p:nvPr/>
        </p:nvSpPr>
        <p:spPr>
          <a:xfrm>
            <a:off x="4844374" y="1274721"/>
            <a:ext cx="505839" cy="1030734"/>
          </a:xfrm>
          <a:prstGeom prst="rightBrace">
            <a:avLst/>
          </a:prstGeom>
          <a:ln w="57150">
            <a:solidFill>
              <a:srgbClr val="00B0F0"/>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6" name="TextBox 15">
            <a:extLst>
              <a:ext uri="{FF2B5EF4-FFF2-40B4-BE49-F238E27FC236}">
                <a16:creationId xmlns:a16="http://schemas.microsoft.com/office/drawing/2014/main" id="{717FBA66-807D-002B-3A41-83A2E007AAE5}"/>
              </a:ext>
            </a:extLst>
          </p:cNvPr>
          <p:cNvSpPr txBox="1"/>
          <p:nvPr/>
        </p:nvSpPr>
        <p:spPr>
          <a:xfrm>
            <a:off x="8138809" y="3429000"/>
            <a:ext cx="4053191"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while loop continues until the radius rad exceeds the maximum radius. The radius rad is calculated as 3.5 * alfa. This equation defines how the spiral expands as alfa increases. For each step, a small segment of the spiral is drawn by incrementing the radius slightly (from rad to rad + 2).</a:t>
            </a:r>
            <a:endParaRPr lang="he-IL"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C5E02EF-F8DC-53C5-605B-67F1125CC7ED}"/>
                  </a:ext>
                </a:extLst>
              </p:cNvPr>
              <p:cNvSpPr txBox="1"/>
              <p:nvPr/>
            </p:nvSpPr>
            <p:spPr>
              <a:xfrm>
                <a:off x="3929975" y="5764427"/>
                <a:ext cx="826202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pixel coordinates x and y are calculated using polar-to-Cartesian conversion:</a:t>
                </a:r>
              </a:p>
              <a:p>
                <a14:m>
                  <m:oMathPara xmlns:m="http://schemas.openxmlformats.org/officeDocument/2006/math">
                    <m:oMathParaPr>
                      <m:jc m:val="centerGroup"/>
                    </m:oMathParaPr>
                    <m:oMath xmlns:m="http://schemas.openxmlformats.org/officeDocument/2006/math">
                      <m:r>
                        <a:rPr lang="sv-SE" i="1" dirty="0" smtClean="0">
                          <a:latin typeface="Cambria Math" panose="02040503050406030204" pitchFamily="18" charset="0"/>
                        </a:rPr>
                        <m:t>𝑥</m:t>
                      </m:r>
                      <m:r>
                        <a:rPr lang="sv-SE" i="1" dirty="0" smtClean="0">
                          <a:latin typeface="Cambria Math" panose="02040503050406030204" pitchFamily="18" charset="0"/>
                        </a:rPr>
                        <m:t>=</m:t>
                      </m:r>
                      <m:r>
                        <a:rPr lang="sv-SE" i="1" dirty="0" smtClean="0">
                          <a:latin typeface="Cambria Math" panose="02040503050406030204" pitchFamily="18" charset="0"/>
                        </a:rPr>
                        <m:t>𝑐𝑒𝑛𝑡𝑒𝑟𝑌</m:t>
                      </m:r>
                      <m:r>
                        <a:rPr lang="sv-SE" i="1" dirty="0" smtClean="0">
                          <a:latin typeface="Cambria Math" panose="02040503050406030204" pitchFamily="18" charset="0"/>
                        </a:rPr>
                        <m:t>+</m:t>
                      </m:r>
                      <m:r>
                        <a:rPr lang="sv-SE" i="1" dirty="0" smtClean="0">
                          <a:latin typeface="Cambria Math" panose="02040503050406030204" pitchFamily="18" charset="0"/>
                        </a:rPr>
                        <m:t>𝑟𝑎𝑑</m:t>
                      </m:r>
                      <m:r>
                        <a:rPr lang="sv-SE" i="1" dirty="0" smtClean="0">
                          <a:latin typeface="Cambria Math" panose="02040503050406030204" pitchFamily="18" charset="0"/>
                        </a:rPr>
                        <m:t>×</m:t>
                      </m:r>
                      <m:r>
                        <m:rPr>
                          <m:sty m:val="p"/>
                        </m:rPr>
                        <a:rPr lang="sv-SE" i="1" dirty="0" smtClean="0">
                          <a:latin typeface="Cambria Math" panose="02040503050406030204" pitchFamily="18" charset="0"/>
                        </a:rPr>
                        <m:t>sin</m:t>
                      </m:r>
                      <m:r>
                        <a:rPr lang="sv-SE" i="1" dirty="0" smtClean="0">
                          <a:latin typeface="Cambria Math" panose="02040503050406030204" pitchFamily="18" charset="0"/>
                        </a:rPr>
                        <m:t>⁡(</m:t>
                      </m:r>
                      <m:r>
                        <a:rPr lang="sv-SE" i="1" dirty="0" smtClean="0">
                          <a:latin typeface="Cambria Math" panose="02040503050406030204" pitchFamily="18" charset="0"/>
                        </a:rPr>
                        <m:t>𝑎𝑙𝑓𝑎</m:t>
                      </m:r>
                      <m:r>
                        <a:rPr lang="sv-SE" i="1" dirty="0" smtClean="0">
                          <a:latin typeface="Cambria Math" panose="02040503050406030204" pitchFamily="18" charset="0"/>
                        </a:rPr>
                        <m:t>)</m:t>
                      </m:r>
                    </m:oMath>
                  </m:oMathPara>
                </a14:m>
                <a:endParaRPr lang="en-US" dirty="0"/>
              </a:p>
              <a:p>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𝑦</m:t>
                      </m:r>
                      <m:r>
                        <a:rPr lang="es-ES" i="1" dirty="0" smtClean="0">
                          <a:latin typeface="Cambria Math" panose="02040503050406030204" pitchFamily="18" charset="0"/>
                        </a:rPr>
                        <m:t>=</m:t>
                      </m:r>
                      <m:r>
                        <a:rPr lang="es-ES" i="1" dirty="0" err="1" smtClean="0">
                          <a:latin typeface="Cambria Math" panose="02040503050406030204" pitchFamily="18" charset="0"/>
                        </a:rPr>
                        <m:t>𝑐𝑒𝑛𝑡𝑒𝑟𝑋</m:t>
                      </m:r>
                      <m:r>
                        <a:rPr lang="es-ES" i="1" dirty="0" err="1" smtClean="0">
                          <a:latin typeface="Cambria Math" panose="02040503050406030204" pitchFamily="18" charset="0"/>
                        </a:rPr>
                        <m:t>+</m:t>
                      </m:r>
                      <m:r>
                        <a:rPr lang="es-ES" i="1" dirty="0" err="1" smtClean="0">
                          <a:latin typeface="Cambria Math" panose="02040503050406030204" pitchFamily="18" charset="0"/>
                        </a:rPr>
                        <m:t>𝑟𝑎𝑑</m:t>
                      </m:r>
                      <m:r>
                        <a:rPr lang="es-ES" i="1" dirty="0" err="1" smtClean="0">
                          <a:latin typeface="Cambria Math" panose="02040503050406030204" pitchFamily="18" charset="0"/>
                        </a:rPr>
                        <m:t>×</m:t>
                      </m:r>
                      <m:r>
                        <m:rPr>
                          <m:sty m:val="p"/>
                        </m:rPr>
                        <a:rPr lang="es-ES" i="1" dirty="0" err="1" smtClean="0">
                          <a:latin typeface="Cambria Math" panose="02040503050406030204" pitchFamily="18" charset="0"/>
                        </a:rPr>
                        <m:t>cos</m:t>
                      </m:r>
                      <m:r>
                        <a:rPr lang="es-ES" i="1" dirty="0" smtClean="0">
                          <a:latin typeface="Cambria Math" panose="02040503050406030204" pitchFamily="18" charset="0"/>
                        </a:rPr>
                        <m:t>⁡(</m:t>
                      </m:r>
                      <m:r>
                        <a:rPr lang="es-ES" i="1" dirty="0" smtClean="0">
                          <a:latin typeface="Cambria Math" panose="02040503050406030204" pitchFamily="18" charset="0"/>
                        </a:rPr>
                        <m:t>𝑎𝑙𝑓𝑎</m:t>
                      </m:r>
                      <m:r>
                        <a:rPr lang="es-ES" i="1" dirty="0" smtClean="0">
                          <a:latin typeface="Cambria Math" panose="02040503050406030204" pitchFamily="18" charset="0"/>
                        </a:rPr>
                        <m:t>)</m:t>
                      </m:r>
                    </m:oMath>
                  </m:oMathPara>
                </a14:m>
                <a:endParaRPr lang="en-US" dirty="0"/>
              </a:p>
            </p:txBody>
          </p:sp>
        </mc:Choice>
        <mc:Fallback>
          <p:sp>
            <p:nvSpPr>
              <p:cNvPr id="21" name="TextBox 20">
                <a:extLst>
                  <a:ext uri="{FF2B5EF4-FFF2-40B4-BE49-F238E27FC236}">
                    <a16:creationId xmlns:a16="http://schemas.microsoft.com/office/drawing/2014/main" id="{5C5E02EF-F8DC-53C5-605B-67F1125CC7ED}"/>
                  </a:ext>
                </a:extLst>
              </p:cNvPr>
              <p:cNvSpPr txBox="1">
                <a:spLocks noRot="1" noChangeAspect="1" noMove="1" noResize="1" noEditPoints="1" noAdjustHandles="1" noChangeArrowheads="1" noChangeShapeType="1" noTextEdit="1"/>
              </p:cNvSpPr>
              <p:nvPr/>
            </p:nvSpPr>
            <p:spPr>
              <a:xfrm>
                <a:off x="3929975" y="5764427"/>
                <a:ext cx="8262025" cy="92333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835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51013" y="0"/>
            <a:ext cx="440987" cy="365125"/>
          </a:xfrm>
        </p:spPr>
        <p:txBody>
          <a:bodyPr/>
          <a:lstStyle/>
          <a:p>
            <a:fld id="{1E5BF412-EFCF-4C51-A2DF-B419076696E3}" type="slidenum">
              <a:rPr lang="he-IL" sz="1600" smtClean="0"/>
              <a:t>12</a:t>
            </a:fld>
            <a:endParaRPr lang="he-IL" sz="1600" dirty="0"/>
          </a:p>
        </p:txBody>
      </p:sp>
      <p:sp>
        <p:nvSpPr>
          <p:cNvPr id="4" name="תיבת טקסט 6">
            <a:extLst>
              <a:ext uri="{FF2B5EF4-FFF2-40B4-BE49-F238E27FC236}">
                <a16:creationId xmlns:a16="http://schemas.microsoft.com/office/drawing/2014/main" id="{4A3A1A1F-6227-52F6-552C-C00D98CDD678}"/>
              </a:ext>
            </a:extLst>
          </p:cNvPr>
          <p:cNvSpPr txBox="1"/>
          <p:nvPr/>
        </p:nvSpPr>
        <p:spPr>
          <a:xfrm>
            <a:off x="2556216" y="0"/>
            <a:ext cx="7079566" cy="461665"/>
          </a:xfrm>
          <a:prstGeom prst="rect">
            <a:avLst/>
          </a:prstGeom>
          <a:noFill/>
        </p:spPr>
        <p:txBody>
          <a:bodyPr wrap="square">
            <a:spAutoFit/>
          </a:bodyPr>
          <a:lstStyle>
            <a:defPPr>
              <a:defRPr lang="he-IL"/>
            </a:defPPr>
            <a:lvl1pPr algn="ctr">
              <a:defRPr sz="2400" b="1">
                <a:solidFill>
                  <a:srgbClr val="0070C0"/>
                </a:solidFill>
              </a:defRPr>
            </a:lvl1pPr>
          </a:lstStyle>
          <a:p>
            <a:r>
              <a:rPr lang="en-US" u="sng" dirty="0"/>
              <a:t>14.4 - Code of the function “DrawGaussian”</a:t>
            </a:r>
            <a:endParaRPr lang="he-IL" u="sng" dirty="0"/>
          </a:p>
        </p:txBody>
      </p:sp>
      <p:pic>
        <p:nvPicPr>
          <p:cNvPr id="8" name="Picture 7">
            <a:extLst>
              <a:ext uri="{FF2B5EF4-FFF2-40B4-BE49-F238E27FC236}">
                <a16:creationId xmlns:a16="http://schemas.microsoft.com/office/drawing/2014/main" id="{3E938880-AA46-9204-F3D8-15958D548F4C}"/>
              </a:ext>
            </a:extLst>
          </p:cNvPr>
          <p:cNvPicPr>
            <a:picLocks noChangeAspect="1"/>
          </p:cNvPicPr>
          <p:nvPr/>
        </p:nvPicPr>
        <p:blipFill>
          <a:blip r:embed="rId2"/>
          <a:stretch>
            <a:fillRect/>
          </a:stretch>
        </p:blipFill>
        <p:spPr>
          <a:xfrm>
            <a:off x="-1" y="583861"/>
            <a:ext cx="10958773" cy="3307201"/>
          </a:xfrm>
          <a:prstGeom prst="rect">
            <a:avLst/>
          </a:prstGeom>
        </p:spPr>
      </p:pic>
      <p:sp>
        <p:nvSpPr>
          <p:cNvPr id="13" name="TextBox 12">
            <a:extLst>
              <a:ext uri="{FF2B5EF4-FFF2-40B4-BE49-F238E27FC236}">
                <a16:creationId xmlns:a16="http://schemas.microsoft.com/office/drawing/2014/main" id="{71555004-C637-7F19-521A-F34FFAD2887A}"/>
              </a:ext>
            </a:extLst>
          </p:cNvPr>
          <p:cNvSpPr txBox="1"/>
          <p:nvPr/>
        </p:nvSpPr>
        <p:spPr>
          <a:xfrm>
            <a:off x="8103140" y="959450"/>
            <a:ext cx="408886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and b are variables for the normalized distances from the center in the x and y directions, respectively. </a:t>
            </a:r>
          </a:p>
          <a:p>
            <a:r>
              <a:rPr lang="en-US" dirty="0"/>
              <a:t>c holds the calculated intensity value.</a:t>
            </a:r>
          </a:p>
          <a:p>
            <a:r>
              <a:rPr lang="en-US" dirty="0"/>
              <a:t>d is the final pixel value after rounding.</a:t>
            </a:r>
            <a:endParaRPr lang="he-IL"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83FEF70E-7FEB-0004-CC14-814CF4EA9BD3}"/>
                  </a:ext>
                </a:extLst>
              </p:cNvPr>
              <p:cNvSpPr txBox="1"/>
              <p:nvPr/>
            </p:nvSpPr>
            <p:spPr>
              <a:xfrm>
                <a:off x="3080426" y="3913516"/>
                <a:ext cx="9111574" cy="235064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Two nested for loops that  iterate through each pixel in the image.</a:t>
                </a:r>
              </a:p>
              <a:p>
                <a:r>
                  <a:rPr lang="en-US" dirty="0"/>
                  <a:t>For each pixel at (row, column):</a:t>
                </a:r>
              </a:p>
              <a:p>
                <a:pPr marL="342900" indent="-342900">
                  <a:buFont typeface="Arial" panose="020B0604020202020204" pitchFamily="34" charset="0"/>
                  <a:buChar char="•"/>
                </a:pPr>
                <a:r>
                  <a:rPr lang="en-US" dirty="0"/>
                  <a:t>Calculate a, the normalized distance from centerX in the x direction, scaled by sigmaX.</a:t>
                </a:r>
              </a:p>
              <a:p>
                <a:pPr marL="342900" indent="-342900">
                  <a:buFont typeface="Arial" panose="020B0604020202020204" pitchFamily="34" charset="0"/>
                  <a:buChar char="•"/>
                </a:pPr>
                <a:r>
                  <a:rPr lang="en-US" dirty="0"/>
                  <a:t>Calculate b, the normalized distance from centerY in the y direction, scaled by sigmaY.</a:t>
                </a:r>
              </a:p>
              <a:p>
                <a:pPr marL="342900" indent="-342900">
                  <a:buFont typeface="Arial" panose="020B0604020202020204" pitchFamily="34" charset="0"/>
                  <a:buChar char="•"/>
                </a:pPr>
                <a:r>
                  <a:rPr lang="en-US" dirty="0"/>
                  <a:t>Calculate the intensity c using the Gaussian function: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255</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𝑒</m:t>
                          </m:r>
                        </m:e>
                        <m:sup>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𝑎</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𝑏</m:t>
                                  </m:r>
                                </m:e>
                                <m:sup>
                                  <m:r>
                                    <a:rPr lang="en-US" i="1" dirty="0">
                                      <a:latin typeface="Cambria Math" panose="02040503050406030204" pitchFamily="18" charset="0"/>
                                    </a:rPr>
                                    <m:t>2</m:t>
                                  </m:r>
                                </m:sup>
                              </m:sSup>
                            </m:e>
                          </m:d>
                        </m:sup>
                      </m:sSup>
                    </m:oMath>
                  </m:oMathPara>
                </a14:m>
                <a:endParaRPr lang="en-US" dirty="0"/>
              </a:p>
              <a:p>
                <a:pPr marL="342900" indent="-342900">
                  <a:buFont typeface="Arial" panose="020B0604020202020204" pitchFamily="34" charset="0"/>
                  <a:buChar char="•"/>
                </a:pPr>
                <a:r>
                  <a:rPr lang="en-US" dirty="0"/>
                  <a:t>Convert c to an unsigned char value d by rounding (+0.5 for correct rounding).</a:t>
                </a:r>
              </a:p>
              <a:p>
                <a:pPr marL="342900" indent="-342900">
                  <a:buFont typeface="Arial" panose="020B0604020202020204" pitchFamily="34" charset="0"/>
                  <a:buChar char="•"/>
                </a:pPr>
                <a:r>
                  <a:rPr lang="en-US" dirty="0"/>
                  <a:t>Assign the value d to the pixel at (row, column) in the image.</a:t>
                </a:r>
              </a:p>
            </p:txBody>
          </p:sp>
        </mc:Choice>
        <mc:Fallback>
          <p:sp>
            <p:nvSpPr>
              <p:cNvPr id="17" name="TextBox 16">
                <a:extLst>
                  <a:ext uri="{FF2B5EF4-FFF2-40B4-BE49-F238E27FC236}">
                    <a16:creationId xmlns:a16="http://schemas.microsoft.com/office/drawing/2014/main" id="{83FEF70E-7FEB-0004-CC14-814CF4EA9BD3}"/>
                  </a:ext>
                </a:extLst>
              </p:cNvPr>
              <p:cNvSpPr txBox="1">
                <a:spLocks noRot="1" noChangeAspect="1" noMove="1" noResize="1" noEditPoints="1" noAdjustHandles="1" noChangeArrowheads="1" noChangeShapeType="1" noTextEdit="1"/>
              </p:cNvSpPr>
              <p:nvPr/>
            </p:nvSpPr>
            <p:spPr>
              <a:xfrm>
                <a:off x="3080426" y="3913516"/>
                <a:ext cx="9111574" cy="2350643"/>
              </a:xfrm>
              <a:prstGeom prst="rect">
                <a:avLst/>
              </a:prstGeom>
              <a:blipFill>
                <a:blip r:embed="rId3"/>
                <a:stretch>
                  <a:fillRect/>
                </a:stretch>
              </a:blipFill>
            </p:spPr>
            <p:txBody>
              <a:bodyPr/>
              <a:lstStyle/>
              <a:p>
                <a:r>
                  <a:rPr lang="he-IL">
                    <a:noFill/>
                  </a:rPr>
                  <a:t> </a:t>
                </a:r>
              </a:p>
            </p:txBody>
          </p:sp>
        </mc:Fallback>
      </mc:AlternateContent>
      <p:sp>
        <p:nvSpPr>
          <p:cNvPr id="19" name="Right Brace 18">
            <a:extLst>
              <a:ext uri="{FF2B5EF4-FFF2-40B4-BE49-F238E27FC236}">
                <a16:creationId xmlns:a16="http://schemas.microsoft.com/office/drawing/2014/main" id="{BFE73E3C-B5C9-95B8-6EBF-2E0BE2CEFAF6}"/>
              </a:ext>
            </a:extLst>
          </p:cNvPr>
          <p:cNvSpPr/>
          <p:nvPr/>
        </p:nvSpPr>
        <p:spPr>
          <a:xfrm>
            <a:off x="2976664" y="959450"/>
            <a:ext cx="233464" cy="421877"/>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20" name="Arrow: Right 19">
            <a:extLst>
              <a:ext uri="{FF2B5EF4-FFF2-40B4-BE49-F238E27FC236}">
                <a16:creationId xmlns:a16="http://schemas.microsoft.com/office/drawing/2014/main" id="{5E6082C6-9380-DD65-3A3A-E65EA1DC53E0}"/>
              </a:ext>
            </a:extLst>
          </p:cNvPr>
          <p:cNvSpPr/>
          <p:nvPr/>
        </p:nvSpPr>
        <p:spPr>
          <a:xfrm>
            <a:off x="3365770" y="1060314"/>
            <a:ext cx="4581728" cy="23346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3" name="Right Brace 22">
            <a:extLst>
              <a:ext uri="{FF2B5EF4-FFF2-40B4-BE49-F238E27FC236}">
                <a16:creationId xmlns:a16="http://schemas.microsoft.com/office/drawing/2014/main" id="{E9C3A2AC-C527-DFA2-CDA7-10DFFEF086A8}"/>
              </a:ext>
            </a:extLst>
          </p:cNvPr>
          <p:cNvSpPr/>
          <p:nvPr/>
        </p:nvSpPr>
        <p:spPr>
          <a:xfrm>
            <a:off x="7020128" y="1466164"/>
            <a:ext cx="275617" cy="2113615"/>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24" name="Arrow: Bent 23">
            <a:extLst>
              <a:ext uri="{FF2B5EF4-FFF2-40B4-BE49-F238E27FC236}">
                <a16:creationId xmlns:a16="http://schemas.microsoft.com/office/drawing/2014/main" id="{11AD3A37-8F66-6857-B808-FF622D9019A8}"/>
              </a:ext>
            </a:extLst>
          </p:cNvPr>
          <p:cNvSpPr/>
          <p:nvPr/>
        </p:nvSpPr>
        <p:spPr>
          <a:xfrm rot="5400000">
            <a:off x="7069434" y="2854808"/>
            <a:ext cx="1308654" cy="603115"/>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330448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21830" y="14814"/>
            <a:ext cx="470170" cy="365125"/>
          </a:xfrm>
        </p:spPr>
        <p:txBody>
          <a:bodyPr/>
          <a:lstStyle/>
          <a:p>
            <a:fld id="{1E5BF412-EFCF-4C51-A2DF-B419076696E3}" type="slidenum">
              <a:rPr lang="he-IL" sz="1600" smtClean="0"/>
              <a:t>13</a:t>
            </a:fld>
            <a:endParaRPr lang="he-IL" sz="1600" dirty="0"/>
          </a:p>
        </p:txBody>
      </p:sp>
      <p:sp>
        <p:nvSpPr>
          <p:cNvPr id="2" name="תיבת טקסט 7">
            <a:extLst>
              <a:ext uri="{FF2B5EF4-FFF2-40B4-BE49-F238E27FC236}">
                <a16:creationId xmlns:a16="http://schemas.microsoft.com/office/drawing/2014/main" id="{47C65A98-C33A-AB14-25FF-6EF6F2066B17}"/>
              </a:ext>
            </a:extLst>
          </p:cNvPr>
          <p:cNvSpPr txBox="1"/>
          <p:nvPr/>
        </p:nvSpPr>
        <p:spPr>
          <a:xfrm>
            <a:off x="3555459" y="0"/>
            <a:ext cx="5081081"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14.5 - Code of the “main” function</a:t>
            </a:r>
            <a:endParaRPr lang="he-IL" dirty="0"/>
          </a:p>
        </p:txBody>
      </p:sp>
      <p:pic>
        <p:nvPicPr>
          <p:cNvPr id="6" name="Picture 5">
            <a:extLst>
              <a:ext uri="{FF2B5EF4-FFF2-40B4-BE49-F238E27FC236}">
                <a16:creationId xmlns:a16="http://schemas.microsoft.com/office/drawing/2014/main" id="{EF388EE0-240B-BCB3-D404-E2EB4A37DCCE}"/>
              </a:ext>
            </a:extLst>
          </p:cNvPr>
          <p:cNvPicPr>
            <a:picLocks noChangeAspect="1"/>
          </p:cNvPicPr>
          <p:nvPr/>
        </p:nvPicPr>
        <p:blipFill>
          <a:blip r:embed="rId2"/>
          <a:stretch>
            <a:fillRect/>
          </a:stretch>
        </p:blipFill>
        <p:spPr>
          <a:xfrm>
            <a:off x="0" y="849725"/>
            <a:ext cx="8965814" cy="5158549"/>
          </a:xfrm>
          <a:prstGeom prst="rect">
            <a:avLst/>
          </a:prstGeom>
        </p:spPr>
      </p:pic>
      <p:sp>
        <p:nvSpPr>
          <p:cNvPr id="10" name="TextBox 9">
            <a:extLst>
              <a:ext uri="{FF2B5EF4-FFF2-40B4-BE49-F238E27FC236}">
                <a16:creationId xmlns:a16="http://schemas.microsoft.com/office/drawing/2014/main" id="{448645D2-B85B-CCC0-B6DF-C4F4A8AFDB51}"/>
              </a:ext>
            </a:extLst>
          </p:cNvPr>
          <p:cNvSpPr txBox="1"/>
          <p:nvPr/>
        </p:nvSpPr>
        <p:spPr>
          <a:xfrm>
            <a:off x="6673175" y="461665"/>
            <a:ext cx="550747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p1 and p2 are instances of s2dPoint representing two corners of the rectangle. The struct is located in the header file and makes sure to automatically validate the validity of the points.</a:t>
            </a:r>
            <a:endParaRPr lang="he-IL" dirty="0"/>
          </a:p>
        </p:txBody>
      </p:sp>
      <p:sp>
        <p:nvSpPr>
          <p:cNvPr id="12" name="Right Brace 11">
            <a:extLst>
              <a:ext uri="{FF2B5EF4-FFF2-40B4-BE49-F238E27FC236}">
                <a16:creationId xmlns:a16="http://schemas.microsoft.com/office/drawing/2014/main" id="{778FD0F3-BDFB-345B-2C50-64EFE7D5094C}"/>
              </a:ext>
            </a:extLst>
          </p:cNvPr>
          <p:cNvSpPr/>
          <p:nvPr/>
        </p:nvSpPr>
        <p:spPr>
          <a:xfrm>
            <a:off x="5612859" y="1134548"/>
            <a:ext cx="233464" cy="421877"/>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p>
        </p:txBody>
      </p:sp>
      <p:sp>
        <p:nvSpPr>
          <p:cNvPr id="14" name="Arrow: Right 13">
            <a:extLst>
              <a:ext uri="{FF2B5EF4-FFF2-40B4-BE49-F238E27FC236}">
                <a16:creationId xmlns:a16="http://schemas.microsoft.com/office/drawing/2014/main" id="{1EB00C97-12DA-3F53-8D32-1E4A80F230C8}"/>
              </a:ext>
            </a:extLst>
          </p:cNvPr>
          <p:cNvSpPr/>
          <p:nvPr/>
        </p:nvSpPr>
        <p:spPr>
          <a:xfrm>
            <a:off x="5992238" y="1225685"/>
            <a:ext cx="535022" cy="214009"/>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6D571443-3FC2-0133-196D-63B054126C08}"/>
              </a:ext>
            </a:extLst>
          </p:cNvPr>
          <p:cNvSpPr txBox="1"/>
          <p:nvPr/>
        </p:nvSpPr>
        <p:spPr>
          <a:xfrm>
            <a:off x="5719864" y="1661994"/>
            <a:ext cx="6472137"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Adds a gray rectangle to grayImg14_1 covering the entire image with a gradient from transparency 0 to gray level of 255 (white). grayImg14_1 is the name of the stand alone spiral pattern. </a:t>
            </a:r>
            <a:endParaRPr lang="he-IL" dirty="0"/>
          </a:p>
        </p:txBody>
      </p:sp>
      <p:sp>
        <p:nvSpPr>
          <p:cNvPr id="17" name="Right Brace 16">
            <a:extLst>
              <a:ext uri="{FF2B5EF4-FFF2-40B4-BE49-F238E27FC236}">
                <a16:creationId xmlns:a16="http://schemas.microsoft.com/office/drawing/2014/main" id="{8418FECB-4563-BE4A-E4F4-C5C1BFD7093F}"/>
              </a:ext>
            </a:extLst>
          </p:cNvPr>
          <p:cNvSpPr/>
          <p:nvPr/>
        </p:nvSpPr>
        <p:spPr>
          <a:xfrm>
            <a:off x="5379395" y="1841248"/>
            <a:ext cx="233464" cy="421877"/>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19" name="TextBox 18">
            <a:extLst>
              <a:ext uri="{FF2B5EF4-FFF2-40B4-BE49-F238E27FC236}">
                <a16:creationId xmlns:a16="http://schemas.microsoft.com/office/drawing/2014/main" id="{2C6755A3-6BF0-B854-4C63-02D6292F124C}"/>
              </a:ext>
            </a:extLst>
          </p:cNvPr>
          <p:cNvSpPr txBox="1"/>
          <p:nvPr/>
        </p:nvSpPr>
        <p:spPr>
          <a:xfrm>
            <a:off x="8861898" y="2667050"/>
            <a:ext cx="3318752"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Draws the 3 gaussians in different locations on the image – each with different standard deviations (x &amp;y)</a:t>
            </a:r>
            <a:endParaRPr lang="he-IL" dirty="0"/>
          </a:p>
        </p:txBody>
      </p:sp>
      <p:sp>
        <p:nvSpPr>
          <p:cNvPr id="20" name="Right Brace 19">
            <a:extLst>
              <a:ext uri="{FF2B5EF4-FFF2-40B4-BE49-F238E27FC236}">
                <a16:creationId xmlns:a16="http://schemas.microsoft.com/office/drawing/2014/main" id="{E55E4FDB-1701-E68D-F0E3-C8450A376C96}"/>
              </a:ext>
            </a:extLst>
          </p:cNvPr>
          <p:cNvSpPr/>
          <p:nvPr/>
        </p:nvSpPr>
        <p:spPr>
          <a:xfrm>
            <a:off x="8519807" y="2663770"/>
            <a:ext cx="254541" cy="765230"/>
          </a:xfrm>
          <a:prstGeom prst="rightBrace">
            <a:avLst/>
          </a:prstGeom>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2" name="TextBox 21">
            <a:extLst>
              <a:ext uri="{FF2B5EF4-FFF2-40B4-BE49-F238E27FC236}">
                <a16:creationId xmlns:a16="http://schemas.microsoft.com/office/drawing/2014/main" id="{03E50D62-1CE4-EF9F-4D8E-00D10B731705}"/>
              </a:ext>
            </a:extLst>
          </p:cNvPr>
          <p:cNvSpPr txBox="1"/>
          <p:nvPr/>
        </p:nvSpPr>
        <p:spPr>
          <a:xfrm>
            <a:off x="8636540" y="3976949"/>
            <a:ext cx="3544110"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Blends gauss1 and gauss2, storing the result back in gauss1.</a:t>
            </a:r>
          </a:p>
          <a:p>
            <a:r>
              <a:rPr lang="en-US" dirty="0"/>
              <a:t>Then , Blends the result in gauss1 with gauss3, again storing the result back in gauss1.</a:t>
            </a:r>
          </a:p>
          <a:p>
            <a:r>
              <a:rPr lang="en-US" dirty="0"/>
              <a:t>Finally, blends the result in gauss1 with grayImg14_1, storing the final blended image in grayImg14.</a:t>
            </a:r>
            <a:endParaRPr lang="he-IL" dirty="0"/>
          </a:p>
        </p:txBody>
      </p:sp>
      <p:sp>
        <p:nvSpPr>
          <p:cNvPr id="23" name="Right Brace 22">
            <a:extLst>
              <a:ext uri="{FF2B5EF4-FFF2-40B4-BE49-F238E27FC236}">
                <a16:creationId xmlns:a16="http://schemas.microsoft.com/office/drawing/2014/main" id="{FE6F964E-22EE-DC61-6A41-2D72A7B554F7}"/>
              </a:ext>
            </a:extLst>
          </p:cNvPr>
          <p:cNvSpPr/>
          <p:nvPr/>
        </p:nvSpPr>
        <p:spPr>
          <a:xfrm>
            <a:off x="4761687" y="3691612"/>
            <a:ext cx="254541" cy="765230"/>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24" name="Arrow: Right 23">
            <a:extLst>
              <a:ext uri="{FF2B5EF4-FFF2-40B4-BE49-F238E27FC236}">
                <a16:creationId xmlns:a16="http://schemas.microsoft.com/office/drawing/2014/main" id="{2552D74A-D97B-35A9-E7DD-E7CE20150503}"/>
              </a:ext>
            </a:extLst>
          </p:cNvPr>
          <p:cNvSpPr/>
          <p:nvPr/>
        </p:nvSpPr>
        <p:spPr>
          <a:xfrm>
            <a:off x="5112040" y="3975785"/>
            <a:ext cx="3407767" cy="214009"/>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32438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2A499-9CD5-AF9A-1D88-8966518AEA0E}"/>
              </a:ext>
            </a:extLst>
          </p:cNvPr>
          <p:cNvSpPr>
            <a:spLocks noGrp="1"/>
          </p:cNvSpPr>
          <p:nvPr>
            <p:ph type="sldNum" sz="quarter" idx="12"/>
          </p:nvPr>
        </p:nvSpPr>
        <p:spPr>
          <a:xfrm>
            <a:off x="11755877" y="0"/>
            <a:ext cx="436123" cy="365125"/>
          </a:xfrm>
        </p:spPr>
        <p:txBody>
          <a:bodyPr/>
          <a:lstStyle/>
          <a:p>
            <a:fld id="{785E20F8-48AF-4A81-B532-946B36FC399F}" type="slidenum">
              <a:rPr lang="he-IL" sz="1400" smtClean="0"/>
              <a:t>14</a:t>
            </a:fld>
            <a:endParaRPr lang="he-IL" sz="1400" dirty="0"/>
          </a:p>
        </p:txBody>
      </p:sp>
      <p:sp>
        <p:nvSpPr>
          <p:cNvPr id="5" name="תיבת טקסט 7">
            <a:extLst>
              <a:ext uri="{FF2B5EF4-FFF2-40B4-BE49-F238E27FC236}">
                <a16:creationId xmlns:a16="http://schemas.microsoft.com/office/drawing/2014/main" id="{1D260C70-2259-5C4B-506F-4939668A86F4}"/>
              </a:ext>
            </a:extLst>
          </p:cNvPr>
          <p:cNvSpPr txBox="1"/>
          <p:nvPr/>
        </p:nvSpPr>
        <p:spPr>
          <a:xfrm>
            <a:off x="2075639" y="-48271"/>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had to use – </a:t>
            </a:r>
            <a:r>
              <a:rPr lang="en-US" dirty="0">
                <a:solidFill>
                  <a:srgbClr val="FF0000"/>
                </a:solidFill>
              </a:rPr>
              <a:t>part 1</a:t>
            </a:r>
            <a:endParaRPr lang="he-IL" dirty="0">
              <a:solidFill>
                <a:srgbClr val="FF0000"/>
              </a:solidFill>
            </a:endParaRPr>
          </a:p>
        </p:txBody>
      </p:sp>
      <p:pic>
        <p:nvPicPr>
          <p:cNvPr id="6" name="Picture 5">
            <a:extLst>
              <a:ext uri="{FF2B5EF4-FFF2-40B4-BE49-F238E27FC236}">
                <a16:creationId xmlns:a16="http://schemas.microsoft.com/office/drawing/2014/main" id="{F0597724-51F2-2091-300F-C2B873422331}"/>
              </a:ext>
            </a:extLst>
          </p:cNvPr>
          <p:cNvPicPr>
            <a:picLocks noChangeAspect="1"/>
          </p:cNvPicPr>
          <p:nvPr/>
        </p:nvPicPr>
        <p:blipFill>
          <a:blip r:embed="rId2"/>
          <a:stretch>
            <a:fillRect/>
          </a:stretch>
        </p:blipFill>
        <p:spPr>
          <a:xfrm>
            <a:off x="0" y="649281"/>
            <a:ext cx="12192000" cy="1259812"/>
          </a:xfrm>
          <a:prstGeom prst="rect">
            <a:avLst/>
          </a:prstGeom>
        </p:spPr>
      </p:pic>
      <p:pic>
        <p:nvPicPr>
          <p:cNvPr id="15" name="Picture 14">
            <a:extLst>
              <a:ext uri="{FF2B5EF4-FFF2-40B4-BE49-F238E27FC236}">
                <a16:creationId xmlns:a16="http://schemas.microsoft.com/office/drawing/2014/main" id="{E17DE9AE-47B6-BD96-1FEC-F2A44165E8E5}"/>
              </a:ext>
            </a:extLst>
          </p:cNvPr>
          <p:cNvPicPr>
            <a:picLocks noChangeAspect="1"/>
          </p:cNvPicPr>
          <p:nvPr/>
        </p:nvPicPr>
        <p:blipFill>
          <a:blip r:embed="rId3"/>
          <a:stretch>
            <a:fillRect/>
          </a:stretch>
        </p:blipFill>
        <p:spPr>
          <a:xfrm>
            <a:off x="0" y="3960171"/>
            <a:ext cx="8029575" cy="1466850"/>
          </a:xfrm>
          <a:prstGeom prst="rect">
            <a:avLst/>
          </a:prstGeom>
        </p:spPr>
      </p:pic>
      <p:sp>
        <p:nvSpPr>
          <p:cNvPr id="17" name="TextBox 16">
            <a:extLst>
              <a:ext uri="{FF2B5EF4-FFF2-40B4-BE49-F238E27FC236}">
                <a16:creationId xmlns:a16="http://schemas.microsoft.com/office/drawing/2014/main" id="{EE3C37B7-0095-BEC1-A451-8EF9AA2BDE3D}"/>
              </a:ext>
            </a:extLst>
          </p:cNvPr>
          <p:cNvSpPr txBox="1"/>
          <p:nvPr/>
        </p:nvSpPr>
        <p:spPr>
          <a:xfrm>
            <a:off x="4830188" y="1816038"/>
            <a:ext cx="70659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Two nested for loops iterate through each pixel in the images.</a:t>
            </a:r>
          </a:p>
          <a:p>
            <a:r>
              <a:rPr lang="en-US" dirty="0"/>
              <a:t>For each pixel at (row, column): computes the maximum value between the corresponding pixels from the two source images. </a:t>
            </a:r>
          </a:p>
          <a:p>
            <a:r>
              <a:rPr lang="en-US" dirty="0"/>
              <a:t>The result is then multiplied by 0.85 to apply a blending factor.</a:t>
            </a:r>
            <a:endParaRPr lang="he-IL" dirty="0"/>
          </a:p>
        </p:txBody>
      </p:sp>
      <p:sp>
        <p:nvSpPr>
          <p:cNvPr id="18" name="Right Brace 17">
            <a:extLst>
              <a:ext uri="{FF2B5EF4-FFF2-40B4-BE49-F238E27FC236}">
                <a16:creationId xmlns:a16="http://schemas.microsoft.com/office/drawing/2014/main" id="{E3CCF99C-2203-FDB4-F7C3-0B5D741B12E8}"/>
              </a:ext>
            </a:extLst>
          </p:cNvPr>
          <p:cNvSpPr/>
          <p:nvPr/>
        </p:nvSpPr>
        <p:spPr>
          <a:xfrm>
            <a:off x="7796111" y="922259"/>
            <a:ext cx="233464" cy="657892"/>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p>
        </p:txBody>
      </p:sp>
      <p:sp>
        <p:nvSpPr>
          <p:cNvPr id="19" name="Arrow: Bent 18">
            <a:extLst>
              <a:ext uri="{FF2B5EF4-FFF2-40B4-BE49-F238E27FC236}">
                <a16:creationId xmlns:a16="http://schemas.microsoft.com/office/drawing/2014/main" id="{3D659217-FBAB-FBFF-C569-6EECA7305DA9}"/>
              </a:ext>
            </a:extLst>
          </p:cNvPr>
          <p:cNvSpPr/>
          <p:nvPr/>
        </p:nvSpPr>
        <p:spPr>
          <a:xfrm rot="5400000">
            <a:off x="8100534" y="1122771"/>
            <a:ext cx="654328" cy="732210"/>
          </a:xfrm>
          <a:prstGeom prst="ben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solidFill>
                <a:schemeClr val="tx1"/>
              </a:solidFill>
            </a:endParaRPr>
          </a:p>
        </p:txBody>
      </p:sp>
      <p:sp>
        <p:nvSpPr>
          <p:cNvPr id="20" name="Rectangle 19">
            <a:extLst>
              <a:ext uri="{FF2B5EF4-FFF2-40B4-BE49-F238E27FC236}">
                <a16:creationId xmlns:a16="http://schemas.microsoft.com/office/drawing/2014/main" id="{8229287E-B91D-0C3B-C109-2D5FEC29EABD}"/>
              </a:ext>
            </a:extLst>
          </p:cNvPr>
          <p:cNvSpPr/>
          <p:nvPr/>
        </p:nvSpPr>
        <p:spPr>
          <a:xfrm>
            <a:off x="8346332" y="4066162"/>
            <a:ext cx="3409545"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Initialize image is a simple function for creating the basis for the task.</a:t>
            </a:r>
            <a:endParaRPr lang="he-IL" dirty="0"/>
          </a:p>
        </p:txBody>
      </p:sp>
    </p:spTree>
    <p:extLst>
      <p:ext uri="{BB962C8B-B14F-4D97-AF65-F5344CB8AC3E}">
        <p14:creationId xmlns:p14="http://schemas.microsoft.com/office/powerpoint/2010/main" val="146653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3B6A4C-D41D-9E3A-9436-01377E479318}"/>
              </a:ext>
            </a:extLst>
          </p:cNvPr>
          <p:cNvSpPr>
            <a:spLocks noGrp="1"/>
          </p:cNvSpPr>
          <p:nvPr>
            <p:ph type="sldNum" sz="quarter" idx="12"/>
          </p:nvPr>
        </p:nvSpPr>
        <p:spPr>
          <a:xfrm>
            <a:off x="11716966" y="2232"/>
            <a:ext cx="475034" cy="365125"/>
          </a:xfrm>
        </p:spPr>
        <p:txBody>
          <a:bodyPr/>
          <a:lstStyle/>
          <a:p>
            <a:fld id="{785E20F8-48AF-4A81-B532-946B36FC399F}" type="slidenum">
              <a:rPr lang="he-IL" sz="1400" smtClean="0"/>
              <a:t>15</a:t>
            </a:fld>
            <a:endParaRPr lang="he-IL" sz="1400"/>
          </a:p>
        </p:txBody>
      </p:sp>
      <p:sp>
        <p:nvSpPr>
          <p:cNvPr id="10" name="תיבת טקסט 7">
            <a:extLst>
              <a:ext uri="{FF2B5EF4-FFF2-40B4-BE49-F238E27FC236}">
                <a16:creationId xmlns:a16="http://schemas.microsoft.com/office/drawing/2014/main" id="{4A127A45-03A5-E666-0467-F737FE92FC18}"/>
              </a:ext>
            </a:extLst>
          </p:cNvPr>
          <p:cNvSpPr txBox="1"/>
          <p:nvPr/>
        </p:nvSpPr>
        <p:spPr>
          <a:xfrm>
            <a:off x="2075639" y="-48271"/>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had to use – </a:t>
            </a:r>
            <a:r>
              <a:rPr lang="en-US" dirty="0">
                <a:solidFill>
                  <a:srgbClr val="FF0000"/>
                </a:solidFill>
              </a:rPr>
              <a:t>part 2</a:t>
            </a:r>
            <a:endParaRPr lang="he-IL" dirty="0">
              <a:solidFill>
                <a:srgbClr val="FF0000"/>
              </a:solidFill>
            </a:endParaRPr>
          </a:p>
        </p:txBody>
      </p:sp>
      <p:pic>
        <p:nvPicPr>
          <p:cNvPr id="11" name="Picture 10">
            <a:extLst>
              <a:ext uri="{FF2B5EF4-FFF2-40B4-BE49-F238E27FC236}">
                <a16:creationId xmlns:a16="http://schemas.microsoft.com/office/drawing/2014/main" id="{76242F92-8339-8A8B-442E-21A2055F6A71}"/>
              </a:ext>
            </a:extLst>
          </p:cNvPr>
          <p:cNvPicPr>
            <a:picLocks noChangeAspect="1"/>
          </p:cNvPicPr>
          <p:nvPr/>
        </p:nvPicPr>
        <p:blipFill>
          <a:blip r:embed="rId2"/>
          <a:stretch>
            <a:fillRect/>
          </a:stretch>
        </p:blipFill>
        <p:spPr>
          <a:xfrm>
            <a:off x="0" y="631572"/>
            <a:ext cx="12192000" cy="3435315"/>
          </a:xfrm>
          <a:prstGeom prst="rect">
            <a:avLst/>
          </a:prstGeom>
        </p:spPr>
      </p:pic>
      <p:pic>
        <p:nvPicPr>
          <p:cNvPr id="12" name="Picture 11">
            <a:extLst>
              <a:ext uri="{FF2B5EF4-FFF2-40B4-BE49-F238E27FC236}">
                <a16:creationId xmlns:a16="http://schemas.microsoft.com/office/drawing/2014/main" id="{145252E5-CBA5-47D7-EB0F-C11D7B6D5E4D}"/>
              </a:ext>
            </a:extLst>
          </p:cNvPr>
          <p:cNvPicPr>
            <a:picLocks noChangeAspect="1"/>
          </p:cNvPicPr>
          <p:nvPr/>
        </p:nvPicPr>
        <p:blipFill>
          <a:blip r:embed="rId3"/>
          <a:stretch>
            <a:fillRect/>
          </a:stretch>
        </p:blipFill>
        <p:spPr>
          <a:xfrm>
            <a:off x="0" y="5000625"/>
            <a:ext cx="8763000" cy="1857375"/>
          </a:xfrm>
          <a:prstGeom prst="rect">
            <a:avLst/>
          </a:prstGeom>
        </p:spPr>
      </p:pic>
      <p:sp>
        <p:nvSpPr>
          <p:cNvPr id="13" name="Rectangle 12">
            <a:extLst>
              <a:ext uri="{FF2B5EF4-FFF2-40B4-BE49-F238E27FC236}">
                <a16:creationId xmlns:a16="http://schemas.microsoft.com/office/drawing/2014/main" id="{3DCB9527-0EFA-2AD0-001B-24C91B3455EB}"/>
              </a:ext>
            </a:extLst>
          </p:cNvPr>
          <p:cNvSpPr/>
          <p:nvPr/>
        </p:nvSpPr>
        <p:spPr>
          <a:xfrm>
            <a:off x="1284050" y="4149209"/>
            <a:ext cx="7023371" cy="769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We already used these functions in Assignment 11 &amp; 12 so they will just be presented for the protocol without further explanation </a:t>
            </a:r>
            <a:endParaRPr lang="he-IL" b="1" dirty="0"/>
          </a:p>
        </p:txBody>
      </p:sp>
    </p:spTree>
    <p:extLst>
      <p:ext uri="{BB962C8B-B14F-4D97-AF65-F5344CB8AC3E}">
        <p14:creationId xmlns:p14="http://schemas.microsoft.com/office/powerpoint/2010/main" val="64349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51013" y="6492875"/>
            <a:ext cx="440987" cy="365125"/>
          </a:xfrm>
        </p:spPr>
        <p:txBody>
          <a:bodyPr/>
          <a:lstStyle/>
          <a:p>
            <a:fld id="{1E5BF412-EFCF-4C51-A2DF-B419076696E3}" type="slidenum">
              <a:rPr lang="he-IL" sz="1600" smtClean="0"/>
              <a:t>16</a:t>
            </a:fld>
            <a:endParaRPr lang="he-IL" sz="1600" dirty="0"/>
          </a:p>
        </p:txBody>
      </p:sp>
      <p:sp>
        <p:nvSpPr>
          <p:cNvPr id="2" name="Title 1">
            <a:extLst>
              <a:ext uri="{FF2B5EF4-FFF2-40B4-BE49-F238E27FC236}">
                <a16:creationId xmlns:a16="http://schemas.microsoft.com/office/drawing/2014/main" id="{03E5A691-AEEA-CD84-66AA-A7260B919C53}"/>
              </a:ext>
            </a:extLst>
          </p:cNvPr>
          <p:cNvSpPr>
            <a:spLocks noGrp="1"/>
          </p:cNvSpPr>
          <p:nvPr>
            <p:ph type="title"/>
          </p:nvPr>
        </p:nvSpPr>
        <p:spPr>
          <a:xfrm>
            <a:off x="3853673" y="92034"/>
            <a:ext cx="4484654" cy="426848"/>
          </a:xfrm>
          <a:noFill/>
        </p:spPr>
        <p:txBody>
          <a:bodyPr wrap="square">
            <a:spAutoFit/>
          </a:bodyPr>
          <a:lstStyle/>
          <a:p>
            <a:pPr algn="ctr"/>
            <a:r>
              <a:rPr lang="en-US" sz="2400" b="1" u="sng" dirty="0">
                <a:solidFill>
                  <a:srgbClr val="0070C0"/>
                </a:solidFill>
                <a:latin typeface="+mn-lt"/>
                <a:ea typeface="+mn-ea"/>
                <a:cs typeface="+mn-cs"/>
              </a:rPr>
              <a:t>14.6 - What did we learned </a:t>
            </a:r>
          </a:p>
        </p:txBody>
      </p:sp>
      <p:sp>
        <p:nvSpPr>
          <p:cNvPr id="4" name="TextBox 3">
            <a:extLst>
              <a:ext uri="{FF2B5EF4-FFF2-40B4-BE49-F238E27FC236}">
                <a16:creationId xmlns:a16="http://schemas.microsoft.com/office/drawing/2014/main" id="{5590C3E4-2A9C-1AC7-D5AB-E5F9F4008FF5}"/>
              </a:ext>
            </a:extLst>
          </p:cNvPr>
          <p:cNvSpPr txBox="1"/>
          <p:nvPr/>
        </p:nvSpPr>
        <p:spPr>
          <a:xfrm>
            <a:off x="1288509" y="900208"/>
            <a:ext cx="9614982" cy="258532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342900" indent="-342900">
              <a:buFont typeface="+mj-lt"/>
              <a:buAutoNum type="arabicPeriod"/>
            </a:pPr>
            <a:r>
              <a:rPr lang="en-US" dirty="0"/>
              <a:t>How to Apply mathematical formulas in a programming context (e.g., Gaussian distribution, trigonometric functions for drawing spirals).</a:t>
            </a:r>
          </a:p>
          <a:p>
            <a:pPr marL="342900" indent="-342900">
              <a:buFont typeface="+mj-lt"/>
              <a:buAutoNum type="arabicPeriod"/>
            </a:pPr>
            <a:r>
              <a:rPr lang="en-US" dirty="0"/>
              <a:t>Drawing shapes (e.g., rectangles and spirals) by converting geometric formulas into pixel operations.</a:t>
            </a:r>
          </a:p>
          <a:p>
            <a:pPr marL="342900" indent="-342900">
              <a:buFont typeface="+mj-lt"/>
              <a:buAutoNum type="arabicPeriod"/>
            </a:pPr>
            <a:r>
              <a:rPr lang="en-US" dirty="0"/>
              <a:t>Implementing and understanding coordinate transformations (e.g., polar to Cartesian for the spiral).</a:t>
            </a:r>
          </a:p>
          <a:p>
            <a:pPr marL="342900" indent="-342900">
              <a:buFont typeface="+mj-lt"/>
              <a:buAutoNum type="arabicPeriod"/>
            </a:pPr>
            <a:r>
              <a:rPr lang="en-US" dirty="0"/>
              <a:t>Learning about the effects of different parameters (e.g., sigma values) on Gaussian distributions.</a:t>
            </a:r>
          </a:p>
          <a:p>
            <a:pPr marL="342900" indent="-342900">
              <a:buFont typeface="+mj-lt"/>
              <a:buAutoNum type="arabicPeriod"/>
            </a:pPr>
            <a:r>
              <a:rPr lang="en-US" dirty="0"/>
              <a:t>Designing and implementing blending algorithms to combine multiple images.</a:t>
            </a:r>
            <a:endParaRPr lang="he-IL" dirty="0"/>
          </a:p>
        </p:txBody>
      </p:sp>
    </p:spTree>
    <p:extLst>
      <p:ext uri="{BB962C8B-B14F-4D97-AF65-F5344CB8AC3E}">
        <p14:creationId xmlns:p14="http://schemas.microsoft.com/office/powerpoint/2010/main" val="23135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C20D63-CA2B-F3CF-DF0F-3BC463FC0CBE}"/>
              </a:ext>
            </a:extLst>
          </p:cNvPr>
          <p:cNvPicPr>
            <a:picLocks noChangeAspect="1"/>
          </p:cNvPicPr>
          <p:nvPr/>
        </p:nvPicPr>
        <p:blipFill>
          <a:blip r:embed="rId2"/>
          <a:stretch>
            <a:fillRect/>
          </a:stretch>
        </p:blipFill>
        <p:spPr>
          <a:xfrm>
            <a:off x="1276555" y="304466"/>
            <a:ext cx="9638890" cy="5867633"/>
          </a:xfrm>
          <a:prstGeom prst="rect">
            <a:avLst/>
          </a:prstGeom>
        </p:spPr>
      </p:pic>
      <p:sp>
        <p:nvSpPr>
          <p:cNvPr id="15" name="Slide Number Placeholder 5">
            <a:extLst>
              <a:ext uri="{FF2B5EF4-FFF2-40B4-BE49-F238E27FC236}">
                <a16:creationId xmlns:a16="http://schemas.microsoft.com/office/drawing/2014/main" id="{0EFC1DEA-BCE9-D86B-45D4-223F995A35E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160777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3</a:t>
            </a:fld>
            <a:endParaRPr lang="he-IL" sz="1600" dirty="0"/>
          </a:p>
        </p:txBody>
      </p:sp>
      <p:sp>
        <p:nvSpPr>
          <p:cNvPr id="3" name="TextBox 2">
            <a:extLst>
              <a:ext uri="{FF2B5EF4-FFF2-40B4-BE49-F238E27FC236}">
                <a16:creationId xmlns:a16="http://schemas.microsoft.com/office/drawing/2014/main" id="{1AD8C35C-56C0-902D-A684-EE7A191D0973}"/>
              </a:ext>
            </a:extLst>
          </p:cNvPr>
          <p:cNvSpPr txBox="1"/>
          <p:nvPr/>
        </p:nvSpPr>
        <p:spPr>
          <a:xfrm>
            <a:off x="1522386" y="-50020"/>
            <a:ext cx="9139948"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14.1 - our “image of spiral”,  “images of Gaussian” </a:t>
            </a:r>
            <a:br>
              <a:rPr lang="en-US" dirty="0"/>
            </a:br>
            <a:r>
              <a:rPr lang="en-US" dirty="0"/>
              <a:t>and resulted blended image “grayImage14.bmp”</a:t>
            </a:r>
            <a:endParaRPr lang="he-IL" dirty="0"/>
          </a:p>
        </p:txBody>
      </p:sp>
      <p:sp>
        <p:nvSpPr>
          <p:cNvPr id="13" name="TextBox 12">
            <a:extLst>
              <a:ext uri="{FF2B5EF4-FFF2-40B4-BE49-F238E27FC236}">
                <a16:creationId xmlns:a16="http://schemas.microsoft.com/office/drawing/2014/main" id="{815B3740-294C-4218-72C0-88738C6ABCA1}"/>
              </a:ext>
            </a:extLst>
          </p:cNvPr>
          <p:cNvSpPr txBox="1"/>
          <p:nvPr/>
        </p:nvSpPr>
        <p:spPr>
          <a:xfrm>
            <a:off x="0" y="3983560"/>
            <a:ext cx="4195941" cy="286232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image features a spiral pattern with gradually increasing radius, starting from the center and moving outward. The background contains the 3 gaussians patterns. The combined background is gray as a combination of the blended images. Pay attention (shown and approved by the lecturer) that the gaussians are not so easy to be seen but will be proved using profiles</a:t>
            </a:r>
            <a:endParaRPr lang="he-IL" dirty="0"/>
          </a:p>
        </p:txBody>
      </p:sp>
      <p:sp>
        <p:nvSpPr>
          <p:cNvPr id="14" name="Arrow: Down 13">
            <a:extLst>
              <a:ext uri="{FF2B5EF4-FFF2-40B4-BE49-F238E27FC236}">
                <a16:creationId xmlns:a16="http://schemas.microsoft.com/office/drawing/2014/main" id="{70F3883D-4DDB-4332-CA3D-DB11774F70AA}"/>
              </a:ext>
            </a:extLst>
          </p:cNvPr>
          <p:cNvSpPr/>
          <p:nvPr/>
        </p:nvSpPr>
        <p:spPr>
          <a:xfrm flipV="1">
            <a:off x="1747391" y="3542856"/>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70772BED-A8A0-E147-14EF-3E9116BB39F8}"/>
              </a:ext>
            </a:extLst>
          </p:cNvPr>
          <p:cNvSpPr txBox="1"/>
          <p:nvPr/>
        </p:nvSpPr>
        <p:spPr>
          <a:xfrm>
            <a:off x="8037554" y="4594684"/>
            <a:ext cx="4154446"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image depicts 3 Gaussian patterns. In each gaussian pattern-the intensity of the pixels decreases smoothly from the center towards the edges, forming a bright spot in the middle that gradually fades to black.</a:t>
            </a:r>
          </a:p>
        </p:txBody>
      </p:sp>
      <p:sp>
        <p:nvSpPr>
          <p:cNvPr id="17" name="Arrow: Down 16">
            <a:extLst>
              <a:ext uri="{FF2B5EF4-FFF2-40B4-BE49-F238E27FC236}">
                <a16:creationId xmlns:a16="http://schemas.microsoft.com/office/drawing/2014/main" id="{A2940527-EAC8-99B5-6947-FCFC8C7FEC2C}"/>
              </a:ext>
            </a:extLst>
          </p:cNvPr>
          <p:cNvSpPr/>
          <p:nvPr/>
        </p:nvSpPr>
        <p:spPr>
          <a:xfrm flipV="1">
            <a:off x="9861858" y="4137791"/>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897680F3-61C1-E382-2C55-AB4334FD28CC}"/>
              </a:ext>
            </a:extLst>
          </p:cNvPr>
          <p:cNvSpPr txBox="1"/>
          <p:nvPr/>
        </p:nvSpPr>
        <p:spPr>
          <a:xfrm>
            <a:off x="4365086" y="1607204"/>
            <a:ext cx="3322398"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image contains a spiral pattern. The background is uniformly white, making the black spiral lines more distinct and clearer.</a:t>
            </a:r>
          </a:p>
        </p:txBody>
      </p:sp>
      <p:sp>
        <p:nvSpPr>
          <p:cNvPr id="20" name="Arrow: Down 19">
            <a:extLst>
              <a:ext uri="{FF2B5EF4-FFF2-40B4-BE49-F238E27FC236}">
                <a16:creationId xmlns:a16="http://schemas.microsoft.com/office/drawing/2014/main" id="{E195B21B-AFA8-BF6A-3516-AB14239623B7}"/>
              </a:ext>
            </a:extLst>
          </p:cNvPr>
          <p:cNvSpPr/>
          <p:nvPr/>
        </p:nvSpPr>
        <p:spPr>
          <a:xfrm>
            <a:off x="5739319" y="3084532"/>
            <a:ext cx="505838" cy="10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descr="A group of white circles on a black background&#10;&#10;Description automatically generated">
            <a:extLst>
              <a:ext uri="{FF2B5EF4-FFF2-40B4-BE49-F238E27FC236}">
                <a16:creationId xmlns:a16="http://schemas.microsoft.com/office/drawing/2014/main" id="{CAC4FAA3-7A19-F178-9BC0-A9949138F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727" y="904672"/>
            <a:ext cx="4310825" cy="3233119"/>
          </a:xfrm>
          <a:prstGeom prst="rect">
            <a:avLst/>
          </a:prstGeom>
        </p:spPr>
      </p:pic>
      <p:pic>
        <p:nvPicPr>
          <p:cNvPr id="9" name="Picture 8" descr="A black spiral with lines&#10;&#10;Description automatically generated">
            <a:extLst>
              <a:ext uri="{FF2B5EF4-FFF2-40B4-BE49-F238E27FC236}">
                <a16:creationId xmlns:a16="http://schemas.microsoft.com/office/drawing/2014/main" id="{2F237FB6-45E7-6EFA-E948-836459EC4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796" y="4170074"/>
            <a:ext cx="3583902" cy="2687926"/>
          </a:xfrm>
          <a:prstGeom prst="rect">
            <a:avLst/>
          </a:prstGeom>
          <a:ln>
            <a:solidFill>
              <a:schemeClr val="accent1"/>
            </a:solidFill>
          </a:ln>
        </p:spPr>
      </p:pic>
      <p:pic>
        <p:nvPicPr>
          <p:cNvPr id="12" name="Picture 11" descr="A black spiral with a white background&#10;&#10;Description automatically generated">
            <a:extLst>
              <a:ext uri="{FF2B5EF4-FFF2-40B4-BE49-F238E27FC236}">
                <a16:creationId xmlns:a16="http://schemas.microsoft.com/office/drawing/2014/main" id="{850B0910-B908-5643-5651-05EAAC451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85" y="755088"/>
            <a:ext cx="3722450" cy="2791838"/>
          </a:xfrm>
          <a:prstGeom prst="rect">
            <a:avLst/>
          </a:prstGeom>
        </p:spPr>
      </p:pic>
    </p:spTree>
    <p:extLst>
      <p:ext uri="{BB962C8B-B14F-4D97-AF65-F5344CB8AC3E}">
        <p14:creationId xmlns:p14="http://schemas.microsoft.com/office/powerpoint/2010/main" val="322799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4</a:t>
            </a:fld>
            <a:endParaRPr lang="he-IL" sz="1600" dirty="0"/>
          </a:p>
        </p:txBody>
      </p:sp>
      <p:pic>
        <p:nvPicPr>
          <p:cNvPr id="9" name="Picture 8">
            <a:extLst>
              <a:ext uri="{FF2B5EF4-FFF2-40B4-BE49-F238E27FC236}">
                <a16:creationId xmlns:a16="http://schemas.microsoft.com/office/drawing/2014/main" id="{7348110E-1A27-1E5F-F657-5B1359951967}"/>
              </a:ext>
            </a:extLst>
          </p:cNvPr>
          <p:cNvPicPr>
            <a:picLocks noChangeAspect="1"/>
          </p:cNvPicPr>
          <p:nvPr/>
        </p:nvPicPr>
        <p:blipFill>
          <a:blip r:embed="rId2"/>
          <a:stretch>
            <a:fillRect/>
          </a:stretch>
        </p:blipFill>
        <p:spPr>
          <a:xfrm>
            <a:off x="1857795" y="4708186"/>
            <a:ext cx="1981200" cy="2190750"/>
          </a:xfrm>
          <a:prstGeom prst="rect">
            <a:avLst/>
          </a:prstGeom>
        </p:spPr>
      </p:pic>
      <p:pic>
        <p:nvPicPr>
          <p:cNvPr id="24" name="Picture 23">
            <a:extLst>
              <a:ext uri="{FF2B5EF4-FFF2-40B4-BE49-F238E27FC236}">
                <a16:creationId xmlns:a16="http://schemas.microsoft.com/office/drawing/2014/main" id="{2225EF9A-11FE-D7DF-5A1C-5BC6B46955E8}"/>
              </a:ext>
            </a:extLst>
          </p:cNvPr>
          <p:cNvPicPr>
            <a:picLocks noChangeAspect="1"/>
          </p:cNvPicPr>
          <p:nvPr/>
        </p:nvPicPr>
        <p:blipFill>
          <a:blip r:embed="rId3"/>
          <a:stretch>
            <a:fillRect/>
          </a:stretch>
        </p:blipFill>
        <p:spPr>
          <a:xfrm>
            <a:off x="6299268" y="788913"/>
            <a:ext cx="5892732" cy="2167162"/>
          </a:xfrm>
          <a:prstGeom prst="rect">
            <a:avLst/>
          </a:prstGeom>
        </p:spPr>
      </p:pic>
      <p:pic>
        <p:nvPicPr>
          <p:cNvPr id="22" name="Picture 21">
            <a:extLst>
              <a:ext uri="{FF2B5EF4-FFF2-40B4-BE49-F238E27FC236}">
                <a16:creationId xmlns:a16="http://schemas.microsoft.com/office/drawing/2014/main" id="{9BD0C49C-1159-588A-255E-44323A42FE06}"/>
              </a:ext>
            </a:extLst>
          </p:cNvPr>
          <p:cNvPicPr>
            <a:picLocks noChangeAspect="1"/>
          </p:cNvPicPr>
          <p:nvPr/>
        </p:nvPicPr>
        <p:blipFill>
          <a:blip r:embed="rId4"/>
          <a:stretch>
            <a:fillRect/>
          </a:stretch>
        </p:blipFill>
        <p:spPr>
          <a:xfrm>
            <a:off x="6462351" y="4764668"/>
            <a:ext cx="5729649" cy="2077785"/>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1/7</a:t>
            </a:r>
            <a:endParaRPr lang="he-IL" dirty="0">
              <a:solidFill>
                <a:srgbClr val="FF0000"/>
              </a:solidFill>
            </a:endParaRPr>
          </a:p>
        </p:txBody>
      </p:sp>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771291"/>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44722" y="3259411"/>
            <a:ext cx="68472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first to present is the “central point” of the central gaussian. The row and column views show the same profile which is a clear and perfect gaussian. The presented profiles approve the creation of the 1/3 gaussian as required.</a:t>
            </a:r>
          </a:p>
        </p:txBody>
      </p:sp>
      <p:pic>
        <p:nvPicPr>
          <p:cNvPr id="4" name="Picture 3">
            <a:extLst>
              <a:ext uri="{FF2B5EF4-FFF2-40B4-BE49-F238E27FC236}">
                <a16:creationId xmlns:a16="http://schemas.microsoft.com/office/drawing/2014/main" id="{5F4CFCD3-AE5A-895F-F6A8-5C96FC46516A}"/>
              </a:ext>
            </a:extLst>
          </p:cNvPr>
          <p:cNvPicPr>
            <a:picLocks noChangeAspect="1"/>
          </p:cNvPicPr>
          <p:nvPr/>
        </p:nvPicPr>
        <p:blipFill>
          <a:blip r:embed="rId5"/>
          <a:stretch>
            <a:fillRect/>
          </a:stretch>
        </p:blipFill>
        <p:spPr>
          <a:xfrm>
            <a:off x="95975" y="870785"/>
            <a:ext cx="5104219" cy="3837401"/>
          </a:xfrm>
          <a:prstGeom prst="rect">
            <a:avLst/>
          </a:prstGeom>
        </p:spPr>
      </p:pic>
      <p:sp>
        <p:nvSpPr>
          <p:cNvPr id="25" name="Oval 24">
            <a:extLst>
              <a:ext uri="{FF2B5EF4-FFF2-40B4-BE49-F238E27FC236}">
                <a16:creationId xmlns:a16="http://schemas.microsoft.com/office/drawing/2014/main" id="{EAB46275-DE70-1960-75B9-FC7B4CD41C6D}"/>
              </a:ext>
            </a:extLst>
          </p:cNvPr>
          <p:cNvSpPr/>
          <p:nvPr/>
        </p:nvSpPr>
        <p:spPr>
          <a:xfrm>
            <a:off x="2458313" y="2755437"/>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8909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5</a:t>
            </a:fld>
            <a:endParaRPr lang="he-IL" sz="1600" dirty="0"/>
          </a:p>
        </p:txBody>
      </p:sp>
      <p:pic>
        <p:nvPicPr>
          <p:cNvPr id="6" name="Picture 5">
            <a:extLst>
              <a:ext uri="{FF2B5EF4-FFF2-40B4-BE49-F238E27FC236}">
                <a16:creationId xmlns:a16="http://schemas.microsoft.com/office/drawing/2014/main" id="{27CC45B2-6B7C-6944-ECA4-DB30B59F800C}"/>
              </a:ext>
            </a:extLst>
          </p:cNvPr>
          <p:cNvPicPr>
            <a:picLocks noChangeAspect="1"/>
          </p:cNvPicPr>
          <p:nvPr/>
        </p:nvPicPr>
        <p:blipFill>
          <a:blip r:embed="rId2"/>
          <a:stretch>
            <a:fillRect/>
          </a:stretch>
        </p:blipFill>
        <p:spPr>
          <a:xfrm>
            <a:off x="1857861" y="4638675"/>
            <a:ext cx="2019300" cy="2219325"/>
          </a:xfrm>
          <a:prstGeom prst="rect">
            <a:avLst/>
          </a:prstGeom>
        </p:spPr>
      </p:pic>
      <p:pic>
        <p:nvPicPr>
          <p:cNvPr id="26" name="Picture 25">
            <a:extLst>
              <a:ext uri="{FF2B5EF4-FFF2-40B4-BE49-F238E27FC236}">
                <a16:creationId xmlns:a16="http://schemas.microsoft.com/office/drawing/2014/main" id="{402E0D63-25E6-8D69-2CAD-C9DE1FD91AFE}"/>
              </a:ext>
            </a:extLst>
          </p:cNvPr>
          <p:cNvPicPr>
            <a:picLocks noChangeAspect="1"/>
          </p:cNvPicPr>
          <p:nvPr/>
        </p:nvPicPr>
        <p:blipFill rotWithShape="1">
          <a:blip r:embed="rId3"/>
          <a:srcRect r="354"/>
          <a:stretch/>
        </p:blipFill>
        <p:spPr>
          <a:xfrm>
            <a:off x="6096000" y="4640518"/>
            <a:ext cx="6074433" cy="2217482"/>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2/7</a:t>
            </a:r>
            <a:endParaRPr lang="he-IL" dirty="0">
              <a:solidFill>
                <a:srgbClr val="FF0000"/>
              </a:solidFill>
            </a:endParaRPr>
          </a:p>
        </p:txBody>
      </p:sp>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771291"/>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pic>
        <p:nvPicPr>
          <p:cNvPr id="10" name="Picture 9">
            <a:extLst>
              <a:ext uri="{FF2B5EF4-FFF2-40B4-BE49-F238E27FC236}">
                <a16:creationId xmlns:a16="http://schemas.microsoft.com/office/drawing/2014/main" id="{70D42BAF-4DC8-38A4-1E20-AEA241821591}"/>
              </a:ext>
            </a:extLst>
          </p:cNvPr>
          <p:cNvPicPr>
            <a:picLocks noChangeAspect="1"/>
          </p:cNvPicPr>
          <p:nvPr/>
        </p:nvPicPr>
        <p:blipFill>
          <a:blip r:embed="rId4"/>
          <a:stretch>
            <a:fillRect/>
          </a:stretch>
        </p:blipFill>
        <p:spPr>
          <a:xfrm>
            <a:off x="21567" y="842218"/>
            <a:ext cx="5009666" cy="3748127"/>
          </a:xfrm>
          <a:prstGeom prst="rect">
            <a:avLst/>
          </a:prstGeom>
        </p:spPr>
      </p:pic>
      <p:grpSp>
        <p:nvGrpSpPr>
          <p:cNvPr id="15" name="Group 14">
            <a:extLst>
              <a:ext uri="{FF2B5EF4-FFF2-40B4-BE49-F238E27FC236}">
                <a16:creationId xmlns:a16="http://schemas.microsoft.com/office/drawing/2014/main" id="{04A67A3F-6446-FAAB-1C43-C82F09044A0F}"/>
              </a:ext>
            </a:extLst>
          </p:cNvPr>
          <p:cNvGrpSpPr/>
          <p:nvPr/>
        </p:nvGrpSpPr>
        <p:grpSpPr>
          <a:xfrm>
            <a:off x="224628" y="4968502"/>
            <a:ext cx="4432342" cy="1469286"/>
            <a:chOff x="8481535" y="2615621"/>
            <a:chExt cx="4432342" cy="1469286"/>
          </a:xfrm>
        </p:grpSpPr>
        <p:cxnSp>
          <p:nvCxnSpPr>
            <p:cNvPr id="16" name="Straight Arrow Connector 15">
              <a:extLst>
                <a:ext uri="{FF2B5EF4-FFF2-40B4-BE49-F238E27FC236}">
                  <a16:creationId xmlns:a16="http://schemas.microsoft.com/office/drawing/2014/main" id="{F8A25C71-4B74-0DF1-C0D1-2D20E5127988}"/>
                </a:ext>
              </a:extLst>
            </p:cNvPr>
            <p:cNvCxnSpPr>
              <a:cxnSpLocks/>
              <a:endCxn id="21" idx="3"/>
            </p:cNvCxnSpPr>
            <p:nvPr/>
          </p:nvCxnSpPr>
          <p:spPr>
            <a:xfrm flipH="1" flipV="1">
              <a:off x="11528672" y="2876794"/>
              <a:ext cx="377422" cy="2165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186604"/>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Rectangle 20">
              <a:extLst>
                <a:ext uri="{FF2B5EF4-FFF2-40B4-BE49-F238E27FC236}">
                  <a16:creationId xmlns:a16="http://schemas.microsoft.com/office/drawing/2014/main" id="{87E1EBBD-D32D-93B6-EAE5-1D9D78BB1C72}"/>
                </a:ext>
              </a:extLst>
            </p:cNvPr>
            <p:cNvSpPr/>
            <p:nvPr/>
          </p:nvSpPr>
          <p:spPr>
            <a:xfrm>
              <a:off x="11166830" y="2615621"/>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23155" y="3113017"/>
            <a:ext cx="6847278"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second to present is the “central point” of the upper right gaussian. The row and column views show a disrupted gaussian (pay attention to the reflected structure). The distruption in the gaussian pattern is due to the congruence</a:t>
            </a:r>
            <a:r>
              <a:rPr lang="he-IL" dirty="0"/>
              <a:t> </a:t>
            </a:r>
            <a:r>
              <a:rPr lang="en-US" dirty="0"/>
              <a:t>with the central gaussian.</a:t>
            </a:r>
          </a:p>
        </p:txBody>
      </p:sp>
      <p:sp>
        <p:nvSpPr>
          <p:cNvPr id="25" name="Oval 24">
            <a:extLst>
              <a:ext uri="{FF2B5EF4-FFF2-40B4-BE49-F238E27FC236}">
                <a16:creationId xmlns:a16="http://schemas.microsoft.com/office/drawing/2014/main" id="{EAB46275-DE70-1960-75B9-FC7B4CD41C6D}"/>
              </a:ext>
            </a:extLst>
          </p:cNvPr>
          <p:cNvSpPr/>
          <p:nvPr/>
        </p:nvSpPr>
        <p:spPr>
          <a:xfrm>
            <a:off x="3675583" y="1686982"/>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AB179D27-9F15-548C-4E13-3BE553C36334}"/>
              </a:ext>
            </a:extLst>
          </p:cNvPr>
          <p:cNvPicPr>
            <a:picLocks noChangeAspect="1"/>
          </p:cNvPicPr>
          <p:nvPr/>
        </p:nvPicPr>
        <p:blipFill>
          <a:blip r:embed="rId5"/>
          <a:stretch>
            <a:fillRect/>
          </a:stretch>
        </p:blipFill>
        <p:spPr>
          <a:xfrm>
            <a:off x="5295459" y="1154200"/>
            <a:ext cx="6896541" cy="1900285"/>
          </a:xfrm>
          <a:prstGeom prst="rect">
            <a:avLst/>
          </a:prstGeom>
        </p:spPr>
      </p:pic>
    </p:spTree>
    <p:extLst>
      <p:ext uri="{BB962C8B-B14F-4D97-AF65-F5344CB8AC3E}">
        <p14:creationId xmlns:p14="http://schemas.microsoft.com/office/powerpoint/2010/main" val="401392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6</a:t>
            </a:fld>
            <a:endParaRPr lang="he-IL" sz="1600" dirty="0"/>
          </a:p>
        </p:txBody>
      </p:sp>
      <p:pic>
        <p:nvPicPr>
          <p:cNvPr id="11" name="Picture 10">
            <a:extLst>
              <a:ext uri="{FF2B5EF4-FFF2-40B4-BE49-F238E27FC236}">
                <a16:creationId xmlns:a16="http://schemas.microsoft.com/office/drawing/2014/main" id="{97F4E8A2-0150-122D-C6AE-A8D64625BEE5}"/>
              </a:ext>
            </a:extLst>
          </p:cNvPr>
          <p:cNvPicPr>
            <a:picLocks noChangeAspect="1"/>
          </p:cNvPicPr>
          <p:nvPr/>
        </p:nvPicPr>
        <p:blipFill>
          <a:blip r:embed="rId2"/>
          <a:stretch>
            <a:fillRect/>
          </a:stretch>
        </p:blipFill>
        <p:spPr>
          <a:xfrm>
            <a:off x="5291736" y="4335992"/>
            <a:ext cx="6953250" cy="2543175"/>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3/7</a:t>
            </a:r>
            <a:endParaRPr lang="he-IL" dirty="0">
              <a:solidFill>
                <a:srgbClr val="FF0000"/>
              </a:solidFill>
            </a:endParaRPr>
          </a:p>
        </p:txBody>
      </p:sp>
      <p:pic>
        <p:nvPicPr>
          <p:cNvPr id="23" name="Picture 22">
            <a:extLst>
              <a:ext uri="{FF2B5EF4-FFF2-40B4-BE49-F238E27FC236}">
                <a16:creationId xmlns:a16="http://schemas.microsoft.com/office/drawing/2014/main" id="{4E351305-BC48-FC5F-A6B0-FF0C521521B0}"/>
              </a:ext>
            </a:extLst>
          </p:cNvPr>
          <p:cNvPicPr>
            <a:picLocks noChangeAspect="1"/>
          </p:cNvPicPr>
          <p:nvPr/>
        </p:nvPicPr>
        <p:blipFill>
          <a:blip r:embed="rId3"/>
          <a:stretch>
            <a:fillRect/>
          </a:stretch>
        </p:blipFill>
        <p:spPr>
          <a:xfrm>
            <a:off x="5170409" y="915893"/>
            <a:ext cx="7000024" cy="1965810"/>
          </a:xfrm>
          <a:prstGeom prst="rect">
            <a:avLst/>
          </a:prstGeom>
        </p:spPr>
      </p:pic>
      <p:pic>
        <p:nvPicPr>
          <p:cNvPr id="8" name="Picture 7">
            <a:extLst>
              <a:ext uri="{FF2B5EF4-FFF2-40B4-BE49-F238E27FC236}">
                <a16:creationId xmlns:a16="http://schemas.microsoft.com/office/drawing/2014/main" id="{0FDEBFD5-0868-4965-FD1A-B19788DDA31A}"/>
              </a:ext>
            </a:extLst>
          </p:cNvPr>
          <p:cNvPicPr>
            <a:picLocks noChangeAspect="1"/>
          </p:cNvPicPr>
          <p:nvPr/>
        </p:nvPicPr>
        <p:blipFill>
          <a:blip r:embed="rId4"/>
          <a:stretch>
            <a:fillRect/>
          </a:stretch>
        </p:blipFill>
        <p:spPr>
          <a:xfrm>
            <a:off x="1868122" y="4714875"/>
            <a:ext cx="2038350" cy="2143125"/>
          </a:xfrm>
          <a:prstGeom prst="rect">
            <a:avLst/>
          </a:prstGeom>
        </p:spPr>
      </p:pic>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335992"/>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pic>
        <p:nvPicPr>
          <p:cNvPr id="6" name="Picture 5">
            <a:extLst>
              <a:ext uri="{FF2B5EF4-FFF2-40B4-BE49-F238E27FC236}">
                <a16:creationId xmlns:a16="http://schemas.microsoft.com/office/drawing/2014/main" id="{AB89ED6E-8AFF-69E7-8248-317A1DC26027}"/>
              </a:ext>
            </a:extLst>
          </p:cNvPr>
          <p:cNvPicPr>
            <a:picLocks noChangeAspect="1"/>
          </p:cNvPicPr>
          <p:nvPr/>
        </p:nvPicPr>
        <p:blipFill>
          <a:blip r:embed="rId5"/>
          <a:stretch>
            <a:fillRect/>
          </a:stretch>
        </p:blipFill>
        <p:spPr>
          <a:xfrm>
            <a:off x="-7570" y="795187"/>
            <a:ext cx="4963296" cy="3746953"/>
          </a:xfrm>
          <a:prstGeom prst="rect">
            <a:avLst/>
          </a:prstGeom>
        </p:spPr>
      </p:pic>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4955726" y="2951068"/>
            <a:ext cx="7236274"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third to present is the “central point” of the lower left gaussian. The row and column views show a disrupted gaussian (pay attention to the reflected structure). The distruption in the gaussian pattern is due to the congruence</a:t>
            </a:r>
            <a:r>
              <a:rPr lang="he-IL" dirty="0"/>
              <a:t> </a:t>
            </a:r>
            <a:r>
              <a:rPr lang="en-US" dirty="0"/>
              <a:t>with the central gaussian.</a:t>
            </a:r>
          </a:p>
        </p:txBody>
      </p:sp>
      <p:sp>
        <p:nvSpPr>
          <p:cNvPr id="25" name="Oval 24">
            <a:extLst>
              <a:ext uri="{FF2B5EF4-FFF2-40B4-BE49-F238E27FC236}">
                <a16:creationId xmlns:a16="http://schemas.microsoft.com/office/drawing/2014/main" id="{EAB46275-DE70-1960-75B9-FC7B4CD41C6D}"/>
              </a:ext>
            </a:extLst>
          </p:cNvPr>
          <p:cNvSpPr/>
          <p:nvPr/>
        </p:nvSpPr>
        <p:spPr>
          <a:xfrm>
            <a:off x="1038076" y="3608848"/>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6554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45885" y="20305"/>
            <a:ext cx="312906" cy="365125"/>
          </a:xfrm>
        </p:spPr>
        <p:txBody>
          <a:bodyPr/>
          <a:lstStyle/>
          <a:p>
            <a:fld id="{1E5BF412-EFCF-4C51-A2DF-B419076696E3}" type="slidenum">
              <a:rPr lang="he-IL" sz="1600" smtClean="0"/>
              <a:t>7</a:t>
            </a:fld>
            <a:endParaRPr lang="he-IL" sz="1600" dirty="0"/>
          </a:p>
        </p:txBody>
      </p:sp>
      <p:pic>
        <p:nvPicPr>
          <p:cNvPr id="9" name="Picture 8">
            <a:extLst>
              <a:ext uri="{FF2B5EF4-FFF2-40B4-BE49-F238E27FC236}">
                <a16:creationId xmlns:a16="http://schemas.microsoft.com/office/drawing/2014/main" id="{901BB2B6-7156-2D2F-E00C-5C52E83ED354}"/>
              </a:ext>
            </a:extLst>
          </p:cNvPr>
          <p:cNvPicPr>
            <a:picLocks noChangeAspect="1"/>
          </p:cNvPicPr>
          <p:nvPr/>
        </p:nvPicPr>
        <p:blipFill>
          <a:blip r:embed="rId2"/>
          <a:stretch>
            <a:fillRect/>
          </a:stretch>
        </p:blipFill>
        <p:spPr>
          <a:xfrm>
            <a:off x="1048948" y="4568225"/>
            <a:ext cx="2009775" cy="2181225"/>
          </a:xfrm>
          <a:prstGeom prst="rect">
            <a:avLst/>
          </a:prstGeom>
        </p:spPr>
      </p:pic>
      <p:pic>
        <p:nvPicPr>
          <p:cNvPr id="22" name="Picture 21">
            <a:extLst>
              <a:ext uri="{FF2B5EF4-FFF2-40B4-BE49-F238E27FC236}">
                <a16:creationId xmlns:a16="http://schemas.microsoft.com/office/drawing/2014/main" id="{64C62F0C-A598-7CAD-1D54-27E97511CC5E}"/>
              </a:ext>
            </a:extLst>
          </p:cNvPr>
          <p:cNvPicPr>
            <a:picLocks noChangeAspect="1"/>
          </p:cNvPicPr>
          <p:nvPr/>
        </p:nvPicPr>
        <p:blipFill>
          <a:blip r:embed="rId3"/>
          <a:stretch>
            <a:fillRect/>
          </a:stretch>
        </p:blipFill>
        <p:spPr>
          <a:xfrm>
            <a:off x="5162550" y="4256420"/>
            <a:ext cx="7029450" cy="2581275"/>
          </a:xfrm>
          <a:prstGeom prst="rect">
            <a:avLst/>
          </a:prstGeom>
        </p:spPr>
      </p:pic>
      <p:pic>
        <p:nvPicPr>
          <p:cNvPr id="27" name="Picture 26">
            <a:extLst>
              <a:ext uri="{FF2B5EF4-FFF2-40B4-BE49-F238E27FC236}">
                <a16:creationId xmlns:a16="http://schemas.microsoft.com/office/drawing/2014/main" id="{75811BBE-425D-21C5-27DF-2FAE90597F4B}"/>
              </a:ext>
            </a:extLst>
          </p:cNvPr>
          <p:cNvPicPr>
            <a:picLocks noChangeAspect="1"/>
          </p:cNvPicPr>
          <p:nvPr/>
        </p:nvPicPr>
        <p:blipFill>
          <a:blip r:embed="rId4"/>
          <a:stretch>
            <a:fillRect/>
          </a:stretch>
        </p:blipFill>
        <p:spPr>
          <a:xfrm>
            <a:off x="4908313" y="787616"/>
            <a:ext cx="7283687" cy="1973450"/>
          </a:xfrm>
          <a:prstGeom prst="rect">
            <a:avLst/>
          </a:prstGeom>
        </p:spPr>
      </p:pic>
      <p:grpSp>
        <p:nvGrpSpPr>
          <p:cNvPr id="15" name="Group 14">
            <a:extLst>
              <a:ext uri="{FF2B5EF4-FFF2-40B4-BE49-F238E27FC236}">
                <a16:creationId xmlns:a16="http://schemas.microsoft.com/office/drawing/2014/main" id="{0671270C-2CD0-9065-5661-95C9BD527A0A}"/>
              </a:ext>
            </a:extLst>
          </p:cNvPr>
          <p:cNvGrpSpPr/>
          <p:nvPr/>
        </p:nvGrpSpPr>
        <p:grpSpPr>
          <a:xfrm>
            <a:off x="20532" y="4910840"/>
            <a:ext cx="3865043" cy="1353773"/>
            <a:chOff x="9051936" y="2740004"/>
            <a:chExt cx="3865043" cy="1353773"/>
          </a:xfrm>
        </p:grpSpPr>
        <p:cxnSp>
          <p:nvCxnSpPr>
            <p:cNvPr id="16" name="Straight Arrow Connector 15">
              <a:extLst>
                <a:ext uri="{FF2B5EF4-FFF2-40B4-BE49-F238E27FC236}">
                  <a16:creationId xmlns:a16="http://schemas.microsoft.com/office/drawing/2014/main" id="{18E995CD-BC6A-66BB-A3E5-BB49056A6E46}"/>
                </a:ext>
              </a:extLst>
            </p:cNvPr>
            <p:cNvCxnSpPr>
              <a:cxnSpLocks/>
              <a:stCxn id="17" idx="1"/>
            </p:cNvCxnSpPr>
            <p:nvPr/>
          </p:nvCxnSpPr>
          <p:spPr>
            <a:xfrm flipH="1">
              <a:off x="11449202" y="2961363"/>
              <a:ext cx="443130" cy="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AFBE08D-6C93-9BBF-E302-08D2BE0D4EAD}"/>
                </a:ext>
              </a:extLst>
            </p:cNvPr>
            <p:cNvSpPr/>
            <p:nvPr/>
          </p:nvSpPr>
          <p:spPr>
            <a:xfrm>
              <a:off x="11892332" y="2800856"/>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A655D9E-798D-1AC1-DD91-A036B9516753}"/>
                </a:ext>
              </a:extLst>
            </p:cNvPr>
            <p:cNvSpPr/>
            <p:nvPr/>
          </p:nvSpPr>
          <p:spPr>
            <a:xfrm>
              <a:off x="9051936" y="3361669"/>
              <a:ext cx="879870" cy="5223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a:t>
              </a:r>
            </a:p>
            <a:p>
              <a:pPr algn="ctr"/>
              <a:r>
                <a:rPr lang="en-US" dirty="0"/>
                <a:t>values</a:t>
              </a:r>
              <a:endParaRPr lang="he-IL" dirty="0"/>
            </a:p>
          </p:txBody>
        </p:sp>
        <p:cxnSp>
          <p:nvCxnSpPr>
            <p:cNvPr id="19" name="Straight Arrow Connector 18">
              <a:extLst>
                <a:ext uri="{FF2B5EF4-FFF2-40B4-BE49-F238E27FC236}">
                  <a16:creationId xmlns:a16="http://schemas.microsoft.com/office/drawing/2014/main" id="{90BD9538-D2A2-03D1-866A-8502C2259057}"/>
                </a:ext>
              </a:extLst>
            </p:cNvPr>
            <p:cNvCxnSpPr>
              <a:cxnSpLocks/>
            </p:cNvCxnSpPr>
            <p:nvPr/>
          </p:nvCxnSpPr>
          <p:spPr>
            <a:xfrm>
              <a:off x="9911274" y="3622842"/>
              <a:ext cx="647599"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3C975D7-6F75-E5B8-695F-F9624897B3E0}"/>
                </a:ext>
              </a:extLst>
            </p:cNvPr>
            <p:cNvSpPr/>
            <p:nvPr/>
          </p:nvSpPr>
          <p:spPr>
            <a:xfrm>
              <a:off x="10636468" y="3329426"/>
              <a:ext cx="272374" cy="764351"/>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B2A7EA39-F43C-E8C0-6996-ECC159C29360}"/>
                </a:ext>
              </a:extLst>
            </p:cNvPr>
            <p:cNvSpPr/>
            <p:nvPr/>
          </p:nvSpPr>
          <p:spPr>
            <a:xfrm>
              <a:off x="11087360" y="2740004"/>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4" name="Rectangle 23">
            <a:extLst>
              <a:ext uri="{FF2B5EF4-FFF2-40B4-BE49-F238E27FC236}">
                <a16:creationId xmlns:a16="http://schemas.microsoft.com/office/drawing/2014/main" id="{6E3EA9EE-09B9-EC9A-9A52-E687121D4BEC}"/>
              </a:ext>
            </a:extLst>
          </p:cNvPr>
          <p:cNvSpPr/>
          <p:nvPr/>
        </p:nvSpPr>
        <p:spPr>
          <a:xfrm>
            <a:off x="11417540" y="924879"/>
            <a:ext cx="774460" cy="55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25" name="Rectangle 24">
            <a:extLst>
              <a:ext uri="{FF2B5EF4-FFF2-40B4-BE49-F238E27FC236}">
                <a16:creationId xmlns:a16="http://schemas.microsoft.com/office/drawing/2014/main" id="{A4527E30-AF06-673E-2E9E-C0C8654D3FAC}"/>
              </a:ext>
            </a:extLst>
          </p:cNvPr>
          <p:cNvSpPr/>
          <p:nvPr/>
        </p:nvSpPr>
        <p:spPr>
          <a:xfrm>
            <a:off x="10247252" y="4038228"/>
            <a:ext cx="1944748" cy="229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26" name="TextBox 25">
            <a:extLst>
              <a:ext uri="{FF2B5EF4-FFF2-40B4-BE49-F238E27FC236}">
                <a16:creationId xmlns:a16="http://schemas.microsoft.com/office/drawing/2014/main" id="{16566FAC-190E-2BA5-9269-4FE635B045B2}"/>
              </a:ext>
            </a:extLst>
          </p:cNvPr>
          <p:cNvSpPr txBox="1"/>
          <p:nvPr/>
        </p:nvSpPr>
        <p:spPr>
          <a:xfrm>
            <a:off x="1206484" y="-42431"/>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4/7</a:t>
            </a:r>
            <a:endParaRPr lang="he-IL" dirty="0">
              <a:solidFill>
                <a:srgbClr val="FF0000"/>
              </a:solidFill>
            </a:endParaRPr>
          </a:p>
        </p:txBody>
      </p:sp>
      <p:sp>
        <p:nvSpPr>
          <p:cNvPr id="28" name="TextBox 27">
            <a:extLst>
              <a:ext uri="{FF2B5EF4-FFF2-40B4-BE49-F238E27FC236}">
                <a16:creationId xmlns:a16="http://schemas.microsoft.com/office/drawing/2014/main" id="{95D2071C-4CB2-27C3-A81F-4D938B712CD2}"/>
              </a:ext>
            </a:extLst>
          </p:cNvPr>
          <p:cNvSpPr txBox="1"/>
          <p:nvPr/>
        </p:nvSpPr>
        <p:spPr>
          <a:xfrm>
            <a:off x="4753409" y="2761066"/>
            <a:ext cx="743859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Again – the point we selected is the central point of the object – in this case it is the spiral. The profiles show a rectangular periodic function. Pay attention to the white space in the row view (level of 255) as the main difference between the row and the column profilers.</a:t>
            </a:r>
            <a:endParaRPr lang="he-IL" dirty="0"/>
          </a:p>
        </p:txBody>
      </p:sp>
      <p:pic>
        <p:nvPicPr>
          <p:cNvPr id="3" name="Picture 2">
            <a:extLst>
              <a:ext uri="{FF2B5EF4-FFF2-40B4-BE49-F238E27FC236}">
                <a16:creationId xmlns:a16="http://schemas.microsoft.com/office/drawing/2014/main" id="{2049C945-4D10-555B-0A07-F85C616B818F}"/>
              </a:ext>
            </a:extLst>
          </p:cNvPr>
          <p:cNvPicPr>
            <a:picLocks noChangeAspect="1"/>
          </p:cNvPicPr>
          <p:nvPr/>
        </p:nvPicPr>
        <p:blipFill>
          <a:blip r:embed="rId5"/>
          <a:stretch>
            <a:fillRect/>
          </a:stretch>
        </p:blipFill>
        <p:spPr>
          <a:xfrm>
            <a:off x="-1" y="828184"/>
            <a:ext cx="4601183" cy="3569372"/>
          </a:xfrm>
          <a:prstGeom prst="rect">
            <a:avLst/>
          </a:prstGeom>
          <a:ln>
            <a:solidFill>
              <a:schemeClr val="tx1"/>
            </a:solidFill>
          </a:ln>
        </p:spPr>
      </p:pic>
      <p:sp>
        <p:nvSpPr>
          <p:cNvPr id="11" name="Oval 10">
            <a:extLst>
              <a:ext uri="{FF2B5EF4-FFF2-40B4-BE49-F238E27FC236}">
                <a16:creationId xmlns:a16="http://schemas.microsoft.com/office/drawing/2014/main" id="{C441BD89-D012-8C28-D80D-A451B49F3C37}"/>
              </a:ext>
            </a:extLst>
          </p:cNvPr>
          <p:cNvSpPr/>
          <p:nvPr/>
        </p:nvSpPr>
        <p:spPr>
          <a:xfrm>
            <a:off x="2076370" y="2477778"/>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4558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899DD4E-C969-5CAC-C098-FBE3DA32F30B}"/>
              </a:ext>
            </a:extLst>
          </p:cNvPr>
          <p:cNvPicPr>
            <a:picLocks noChangeAspect="1"/>
          </p:cNvPicPr>
          <p:nvPr/>
        </p:nvPicPr>
        <p:blipFill>
          <a:blip r:embed="rId2"/>
          <a:stretch>
            <a:fillRect/>
          </a:stretch>
        </p:blipFill>
        <p:spPr>
          <a:xfrm>
            <a:off x="2330624" y="4676775"/>
            <a:ext cx="1971675" cy="2181225"/>
          </a:xfrm>
          <a:prstGeom prst="rect">
            <a:avLst/>
          </a:prstGeom>
        </p:spPr>
      </p:pic>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5" y="0"/>
            <a:ext cx="309664" cy="365125"/>
          </a:xfrm>
        </p:spPr>
        <p:txBody>
          <a:bodyPr/>
          <a:lstStyle/>
          <a:p>
            <a:fld id="{785E20F8-48AF-4A81-B532-946B36FC399F}" type="slidenum">
              <a:rPr lang="he-IL" sz="1400" smtClean="0"/>
              <a:t>8</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5/7</a:t>
            </a:r>
            <a:endParaRPr lang="he-IL" dirty="0">
              <a:solidFill>
                <a:srgbClr val="FF0000"/>
              </a:solidFill>
            </a:endParaRPr>
          </a:p>
        </p:txBody>
      </p:sp>
      <p:pic>
        <p:nvPicPr>
          <p:cNvPr id="32" name="Picture 31">
            <a:extLst>
              <a:ext uri="{FF2B5EF4-FFF2-40B4-BE49-F238E27FC236}">
                <a16:creationId xmlns:a16="http://schemas.microsoft.com/office/drawing/2014/main" id="{54BFF7A4-19CC-07AA-161E-43DF7D58E1E3}"/>
              </a:ext>
            </a:extLst>
          </p:cNvPr>
          <p:cNvPicPr>
            <a:picLocks noChangeAspect="1"/>
          </p:cNvPicPr>
          <p:nvPr/>
        </p:nvPicPr>
        <p:blipFill rotWithShape="1">
          <a:blip r:embed="rId3"/>
          <a:srcRect r="839"/>
          <a:stretch/>
        </p:blipFill>
        <p:spPr>
          <a:xfrm>
            <a:off x="5408703" y="812808"/>
            <a:ext cx="6783296" cy="1880314"/>
          </a:xfrm>
          <a:prstGeom prst="rect">
            <a:avLst/>
          </a:prstGeom>
        </p:spPr>
      </p:pic>
      <p:sp>
        <p:nvSpPr>
          <p:cNvPr id="14" name="Rectangle 13">
            <a:extLst>
              <a:ext uri="{FF2B5EF4-FFF2-40B4-BE49-F238E27FC236}">
                <a16:creationId xmlns:a16="http://schemas.microsoft.com/office/drawing/2014/main" id="{B9E207B2-19D3-87E9-303C-6390E0D39039}"/>
              </a:ext>
            </a:extLst>
          </p:cNvPr>
          <p:cNvSpPr/>
          <p:nvPr/>
        </p:nvSpPr>
        <p:spPr>
          <a:xfrm>
            <a:off x="11417539" y="812808"/>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233907" y="5043644"/>
            <a:ext cx="4945428" cy="1357157"/>
            <a:chOff x="7895721" y="2710820"/>
            <a:chExt cx="4945428" cy="1357157"/>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76126" y="3827123"/>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262350"/>
              <a:ext cx="419403" cy="80562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87360" y="2710820"/>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7" name="Picture 26">
            <a:extLst>
              <a:ext uri="{FF2B5EF4-FFF2-40B4-BE49-F238E27FC236}">
                <a16:creationId xmlns:a16="http://schemas.microsoft.com/office/drawing/2014/main" id="{6E92C905-6382-779A-3995-CBD65DD91836}"/>
              </a:ext>
            </a:extLst>
          </p:cNvPr>
          <p:cNvPicPr>
            <a:picLocks noChangeAspect="1"/>
          </p:cNvPicPr>
          <p:nvPr/>
        </p:nvPicPr>
        <p:blipFill>
          <a:blip r:embed="rId4"/>
          <a:stretch>
            <a:fillRect/>
          </a:stretch>
        </p:blipFill>
        <p:spPr>
          <a:xfrm>
            <a:off x="1" y="830998"/>
            <a:ext cx="5097293" cy="3833458"/>
          </a:xfrm>
          <a:prstGeom prst="rect">
            <a:avLst/>
          </a:prstGeom>
        </p:spPr>
      </p:pic>
      <p:pic>
        <p:nvPicPr>
          <p:cNvPr id="29" name="Picture 28">
            <a:extLst>
              <a:ext uri="{FF2B5EF4-FFF2-40B4-BE49-F238E27FC236}">
                <a16:creationId xmlns:a16="http://schemas.microsoft.com/office/drawing/2014/main" id="{BE5A7B07-D8EA-84E3-DA60-DF51B9A6320B}"/>
              </a:ext>
            </a:extLst>
          </p:cNvPr>
          <p:cNvPicPr>
            <a:picLocks noChangeAspect="1"/>
          </p:cNvPicPr>
          <p:nvPr/>
        </p:nvPicPr>
        <p:blipFill>
          <a:blip r:embed="rId5"/>
          <a:stretch>
            <a:fillRect/>
          </a:stretch>
        </p:blipFill>
        <p:spPr>
          <a:xfrm>
            <a:off x="5530303" y="4444741"/>
            <a:ext cx="6661696" cy="2413259"/>
          </a:xfrm>
          <a:prstGeom prst="rect">
            <a:avLst/>
          </a:prstGeom>
        </p:spPr>
      </p:pic>
      <p:sp>
        <p:nvSpPr>
          <p:cNvPr id="30" name="Rectangle 29">
            <a:extLst>
              <a:ext uri="{FF2B5EF4-FFF2-40B4-BE49-F238E27FC236}">
                <a16:creationId xmlns:a16="http://schemas.microsoft.com/office/drawing/2014/main" id="{7EB5EE7D-8330-AC2A-3A53-67398567B9F0}"/>
              </a:ext>
            </a:extLst>
          </p:cNvPr>
          <p:cNvSpPr/>
          <p:nvPr/>
        </p:nvSpPr>
        <p:spPr>
          <a:xfrm>
            <a:off x="10247251" y="4215036"/>
            <a:ext cx="1944748" cy="229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33" name="Oval 32">
            <a:extLst>
              <a:ext uri="{FF2B5EF4-FFF2-40B4-BE49-F238E27FC236}">
                <a16:creationId xmlns:a16="http://schemas.microsoft.com/office/drawing/2014/main" id="{12F6B3C7-523C-3CD1-97E4-79358F6EFDDC}"/>
              </a:ext>
            </a:extLst>
          </p:cNvPr>
          <p:cNvSpPr/>
          <p:nvPr/>
        </p:nvSpPr>
        <p:spPr>
          <a:xfrm>
            <a:off x="2417324" y="2558030"/>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7F1E246F-3BC6-D32D-F436-52F502FBA201}"/>
              </a:ext>
            </a:extLst>
          </p:cNvPr>
          <p:cNvSpPr txBox="1"/>
          <p:nvPr/>
        </p:nvSpPr>
        <p:spPr>
          <a:xfrm>
            <a:off x="5340485" y="2828835"/>
            <a:ext cx="6851514"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1/7 of this section – we can see the same point but now the </a:t>
            </a:r>
            <a:r>
              <a:rPr lang="en-US" dirty="0" err="1"/>
              <a:t>rectengualar</a:t>
            </a:r>
            <a:r>
              <a:rPr lang="en-US" dirty="0"/>
              <a:t> pattern that “rides” on the gaussian pattern (like a signal and an envelop). The row and the column views present almost the same pattern. </a:t>
            </a:r>
            <a:endParaRPr lang="he-IL" dirty="0"/>
          </a:p>
        </p:txBody>
      </p:sp>
    </p:spTree>
    <p:extLst>
      <p:ext uri="{BB962C8B-B14F-4D97-AF65-F5344CB8AC3E}">
        <p14:creationId xmlns:p14="http://schemas.microsoft.com/office/powerpoint/2010/main" val="331709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E4E7736-69DE-1A49-5915-3C4AC336699A}"/>
              </a:ext>
            </a:extLst>
          </p:cNvPr>
          <p:cNvPicPr>
            <a:picLocks noChangeAspect="1"/>
          </p:cNvPicPr>
          <p:nvPr/>
        </p:nvPicPr>
        <p:blipFill>
          <a:blip r:embed="rId2"/>
          <a:stretch>
            <a:fillRect/>
          </a:stretch>
        </p:blipFill>
        <p:spPr>
          <a:xfrm>
            <a:off x="5457217" y="881075"/>
            <a:ext cx="6734783" cy="1858109"/>
          </a:xfrm>
          <a:prstGeom prst="rect">
            <a:avLst/>
          </a:prstGeom>
        </p:spPr>
      </p:pic>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6" y="0"/>
            <a:ext cx="309664" cy="365125"/>
          </a:xfrm>
        </p:spPr>
        <p:txBody>
          <a:bodyPr/>
          <a:lstStyle/>
          <a:p>
            <a:fld id="{785E20F8-48AF-4A81-B532-946B36FC399F}" type="slidenum">
              <a:rPr lang="he-IL" sz="1400" smtClean="0"/>
              <a:t>9</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6/7</a:t>
            </a:r>
            <a:endParaRPr lang="he-IL" dirty="0">
              <a:solidFill>
                <a:srgbClr val="FF0000"/>
              </a:solidFill>
            </a:endParaRPr>
          </a:p>
        </p:txBody>
      </p:sp>
      <p:sp>
        <p:nvSpPr>
          <p:cNvPr id="14" name="Rectangle 13">
            <a:extLst>
              <a:ext uri="{FF2B5EF4-FFF2-40B4-BE49-F238E27FC236}">
                <a16:creationId xmlns:a16="http://schemas.microsoft.com/office/drawing/2014/main" id="{B9E207B2-19D3-87E9-303C-6390E0D39039}"/>
              </a:ext>
            </a:extLst>
          </p:cNvPr>
          <p:cNvSpPr/>
          <p:nvPr/>
        </p:nvSpPr>
        <p:spPr>
          <a:xfrm>
            <a:off x="11417540" y="881075"/>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6" name="Group 5">
            <a:extLst>
              <a:ext uri="{FF2B5EF4-FFF2-40B4-BE49-F238E27FC236}">
                <a16:creationId xmlns:a16="http://schemas.microsoft.com/office/drawing/2014/main" id="{3B9CC0A3-A3C2-FD3D-C6F7-C1423704D303}"/>
              </a:ext>
            </a:extLst>
          </p:cNvPr>
          <p:cNvGrpSpPr/>
          <p:nvPr/>
        </p:nvGrpSpPr>
        <p:grpSpPr>
          <a:xfrm>
            <a:off x="0" y="4619625"/>
            <a:ext cx="4945428" cy="2238375"/>
            <a:chOff x="3356485" y="4619625"/>
            <a:chExt cx="4945428" cy="2238375"/>
          </a:xfrm>
        </p:grpSpPr>
        <p:pic>
          <p:nvPicPr>
            <p:cNvPr id="3" name="Picture 2">
              <a:extLst>
                <a:ext uri="{FF2B5EF4-FFF2-40B4-BE49-F238E27FC236}">
                  <a16:creationId xmlns:a16="http://schemas.microsoft.com/office/drawing/2014/main" id="{200E8F3F-71CC-E53B-D8A6-5FD8CA492DF7}"/>
                </a:ext>
              </a:extLst>
            </p:cNvPr>
            <p:cNvPicPr>
              <a:picLocks noChangeAspect="1"/>
            </p:cNvPicPr>
            <p:nvPr/>
          </p:nvPicPr>
          <p:blipFill>
            <a:blip r:embed="rId3"/>
            <a:stretch>
              <a:fillRect/>
            </a:stretch>
          </p:blipFill>
          <p:spPr>
            <a:xfrm>
              <a:off x="5457965" y="4619625"/>
              <a:ext cx="1962150" cy="2238375"/>
            </a:xfrm>
            <a:prstGeom prst="rect">
              <a:avLst/>
            </a:prstGeom>
          </p:spPr>
        </p:pic>
        <p:grpSp>
          <p:nvGrpSpPr>
            <p:cNvPr id="16" name="Group 15">
              <a:extLst>
                <a:ext uri="{FF2B5EF4-FFF2-40B4-BE49-F238E27FC236}">
                  <a16:creationId xmlns:a16="http://schemas.microsoft.com/office/drawing/2014/main" id="{EB7C244F-DC51-1338-4574-A23DD976CFA4}"/>
                </a:ext>
              </a:extLst>
            </p:cNvPr>
            <p:cNvGrpSpPr/>
            <p:nvPr/>
          </p:nvGrpSpPr>
          <p:grpSpPr>
            <a:xfrm>
              <a:off x="3356485" y="4944188"/>
              <a:ext cx="4945428" cy="1369063"/>
              <a:chOff x="7895721" y="2574634"/>
              <a:chExt cx="4945428" cy="1369063"/>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498907"/>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61535" y="3659414"/>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072659"/>
                <a:ext cx="419403" cy="8710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Rectangle 21">
                <a:extLst>
                  <a:ext uri="{FF2B5EF4-FFF2-40B4-BE49-F238E27FC236}">
                    <a16:creationId xmlns:a16="http://schemas.microsoft.com/office/drawing/2014/main" id="{2CAD9DB5-5C5C-9ACE-D6D2-5F0C7BA4F759}"/>
                  </a:ext>
                </a:extLst>
              </p:cNvPr>
              <p:cNvSpPr/>
              <p:nvPr/>
            </p:nvSpPr>
            <p:spPr>
              <a:xfrm>
                <a:off x="11067904" y="2574634"/>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pSp>
      <p:pic>
        <p:nvPicPr>
          <p:cNvPr id="8" name="Picture 7">
            <a:extLst>
              <a:ext uri="{FF2B5EF4-FFF2-40B4-BE49-F238E27FC236}">
                <a16:creationId xmlns:a16="http://schemas.microsoft.com/office/drawing/2014/main" id="{C82B3386-3926-C3F1-CA83-E4FD589D23B2}"/>
              </a:ext>
            </a:extLst>
          </p:cNvPr>
          <p:cNvPicPr>
            <a:picLocks noChangeAspect="1"/>
          </p:cNvPicPr>
          <p:nvPr/>
        </p:nvPicPr>
        <p:blipFill>
          <a:blip r:embed="rId4"/>
          <a:stretch>
            <a:fillRect/>
          </a:stretch>
        </p:blipFill>
        <p:spPr>
          <a:xfrm>
            <a:off x="0" y="791759"/>
            <a:ext cx="5128442" cy="3855613"/>
          </a:xfrm>
          <a:prstGeom prst="rect">
            <a:avLst/>
          </a:prstGeom>
        </p:spPr>
      </p:pic>
      <p:sp>
        <p:nvSpPr>
          <p:cNvPr id="9" name="Oval 8">
            <a:extLst>
              <a:ext uri="{FF2B5EF4-FFF2-40B4-BE49-F238E27FC236}">
                <a16:creationId xmlns:a16="http://schemas.microsoft.com/office/drawing/2014/main" id="{C706EF40-31F3-61DF-EA13-6BAB058C6882}"/>
              </a:ext>
            </a:extLst>
          </p:cNvPr>
          <p:cNvSpPr/>
          <p:nvPr/>
        </p:nvSpPr>
        <p:spPr>
          <a:xfrm>
            <a:off x="3748713" y="1666127"/>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40E23B44-AD77-815A-F9F5-72BF62861F92}"/>
              </a:ext>
            </a:extLst>
          </p:cNvPr>
          <p:cNvPicPr>
            <a:picLocks noChangeAspect="1"/>
          </p:cNvPicPr>
          <p:nvPr/>
        </p:nvPicPr>
        <p:blipFill>
          <a:blip r:embed="rId5"/>
          <a:stretch>
            <a:fillRect/>
          </a:stretch>
        </p:blipFill>
        <p:spPr>
          <a:xfrm>
            <a:off x="5596347" y="4454947"/>
            <a:ext cx="6595653" cy="2407504"/>
          </a:xfrm>
          <a:prstGeom prst="rect">
            <a:avLst/>
          </a:prstGeom>
        </p:spPr>
      </p:pic>
      <p:sp>
        <p:nvSpPr>
          <p:cNvPr id="15" name="Rectangle 14">
            <a:extLst>
              <a:ext uri="{FF2B5EF4-FFF2-40B4-BE49-F238E27FC236}">
                <a16:creationId xmlns:a16="http://schemas.microsoft.com/office/drawing/2014/main" id="{5C5B382A-9CE2-E1B9-46CE-33D2B78E2743}"/>
              </a:ext>
            </a:extLst>
          </p:cNvPr>
          <p:cNvSpPr/>
          <p:nvPr/>
        </p:nvSpPr>
        <p:spPr>
          <a:xfrm>
            <a:off x="11071697" y="4303584"/>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sp>
        <p:nvSpPr>
          <p:cNvPr id="25" name="TextBox 24">
            <a:extLst>
              <a:ext uri="{FF2B5EF4-FFF2-40B4-BE49-F238E27FC236}">
                <a16:creationId xmlns:a16="http://schemas.microsoft.com/office/drawing/2014/main" id="{F1018DC2-6D8C-1B93-19F4-FB3762F993DB}"/>
              </a:ext>
            </a:extLst>
          </p:cNvPr>
          <p:cNvSpPr txBox="1"/>
          <p:nvPr/>
        </p:nvSpPr>
        <p:spPr>
          <a:xfrm>
            <a:off x="5340486" y="2772162"/>
            <a:ext cx="6851514"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2/7 of this section – we can see the same point but now the rectangular pattern is disrupted due to the gaussian and the congruence with the central gaussian. </a:t>
            </a:r>
          </a:p>
          <a:p>
            <a:r>
              <a:rPr lang="en-US" dirty="0"/>
              <a:t>If the gaussians were not congruence than we would have get the same perfect result as in part 5/7.</a:t>
            </a:r>
            <a:endParaRPr lang="he-IL" dirty="0"/>
          </a:p>
        </p:txBody>
      </p:sp>
    </p:spTree>
    <p:extLst>
      <p:ext uri="{BB962C8B-B14F-4D97-AF65-F5344CB8AC3E}">
        <p14:creationId xmlns:p14="http://schemas.microsoft.com/office/powerpoint/2010/main" val="3136407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1417</TotalTime>
  <Words>1498</Words>
  <Application>Microsoft Office PowerPoint</Application>
  <PresentationFormat>Widescreen</PresentationFormat>
  <Paragraphs>132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Cambria Math</vt:lpstr>
      <vt:lpstr>Office Theme</vt:lpstr>
      <vt:lpstr>Course: Image Processing 31651 Assignment #14 Synthetic Image Creation (Part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14.6 -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27</cp:revision>
  <dcterms:created xsi:type="dcterms:W3CDTF">2024-07-18T08:19:50Z</dcterms:created>
  <dcterms:modified xsi:type="dcterms:W3CDTF">2024-07-26T13:10:07Z</dcterms:modified>
</cp:coreProperties>
</file>